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8"/>
  </p:notesMasterIdLst>
  <p:sldIdLst>
    <p:sldId id="256" r:id="rId2"/>
    <p:sldId id="257" r:id="rId3"/>
    <p:sldId id="268" r:id="rId4"/>
    <p:sldId id="269" r:id="rId5"/>
    <p:sldId id="270" r:id="rId6"/>
    <p:sldId id="260" r:id="rId7"/>
    <p:sldId id="267" r:id="rId8"/>
    <p:sldId id="271" r:id="rId9"/>
    <p:sldId id="272" r:id="rId10"/>
    <p:sldId id="273" r:id="rId11"/>
    <p:sldId id="274" r:id="rId12"/>
    <p:sldId id="261" r:id="rId13"/>
    <p:sldId id="263" r:id="rId14"/>
    <p:sldId id="264" r:id="rId15"/>
    <p:sldId id="266" r:id="rId16"/>
    <p:sldId id="276" r:id="rId17"/>
    <p:sldId id="275" r:id="rId18"/>
    <p:sldId id="278" r:id="rId19"/>
    <p:sldId id="280" r:id="rId20"/>
    <p:sldId id="277" r:id="rId21"/>
    <p:sldId id="281" r:id="rId22"/>
    <p:sldId id="283" r:id="rId23"/>
    <p:sldId id="282" r:id="rId24"/>
    <p:sldId id="284" r:id="rId25"/>
    <p:sldId id="285" r:id="rId26"/>
    <p:sldId id="265"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64466" autoAdjust="0"/>
  </p:normalViewPr>
  <p:slideViewPr>
    <p:cSldViewPr snapToGrid="0">
      <p:cViewPr varScale="1">
        <p:scale>
          <a:sx n="59" d="100"/>
          <a:sy n="59" d="100"/>
        </p:scale>
        <p:origin x="1050" y="33"/>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9" d="100"/>
          <a:sy n="69" d="100"/>
        </p:scale>
        <p:origin x="3264" y="51"/>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2C0F5C65-984E-4157-A3CB-249DA71890E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BF34BEC-29A3-47BE-B022-B26012B1C355}">
      <dgm:prSet/>
      <dgm:spPr/>
      <dgm:t>
        <a:bodyPr/>
        <a:lstStyle/>
        <a:p>
          <a:r>
            <a:rPr lang="en-US" dirty="0">
              <a:solidFill>
                <a:schemeClr val="tx1"/>
              </a:solidFill>
            </a:rPr>
            <a:t>Good choice (generally) Azure Machine Learning and good match with VS Code.</a:t>
          </a:r>
        </a:p>
      </dgm:t>
    </dgm:pt>
    <dgm:pt modelId="{62B6F2D8-F00E-4836-BD72-9E99BD4F3561}" type="parTrans" cxnId="{0E2B680C-37FF-40B4-B42E-546814E52AC8}">
      <dgm:prSet/>
      <dgm:spPr/>
      <dgm:t>
        <a:bodyPr/>
        <a:lstStyle/>
        <a:p>
          <a:endParaRPr lang="en-US"/>
        </a:p>
      </dgm:t>
    </dgm:pt>
    <dgm:pt modelId="{9957C05E-966A-4F67-BB30-A1463B2204DA}" type="sibTrans" cxnId="{0E2B680C-37FF-40B4-B42E-546814E52AC8}">
      <dgm:prSet/>
      <dgm:spPr/>
      <dgm:t>
        <a:bodyPr/>
        <a:lstStyle/>
        <a:p>
          <a:endParaRPr lang="en-US"/>
        </a:p>
      </dgm:t>
    </dgm:pt>
    <dgm:pt modelId="{C0322A25-6B04-4823-BF8F-2A0CE6C701B8}">
      <dgm:prSet/>
      <dgm:spPr/>
      <dgm:t>
        <a:bodyPr/>
        <a:lstStyle/>
        <a:p>
          <a:r>
            <a:rPr lang="en-US" dirty="0">
              <a:solidFill>
                <a:schemeClr val="tx1"/>
              </a:solidFill>
            </a:rPr>
            <a:t>If you are working in special stuff (as we always do) use Azure Batch.</a:t>
          </a:r>
        </a:p>
      </dgm:t>
    </dgm:pt>
    <dgm:pt modelId="{79699892-2A22-4046-841A-6C80E3B4D85F}" type="parTrans" cxnId="{7F0460FA-CED7-4796-ABD7-2A2F780EABA7}">
      <dgm:prSet/>
      <dgm:spPr/>
      <dgm:t>
        <a:bodyPr/>
        <a:lstStyle/>
        <a:p>
          <a:endParaRPr lang="en-US"/>
        </a:p>
      </dgm:t>
    </dgm:pt>
    <dgm:pt modelId="{085556D2-6343-419C-A2F4-4C00E0AD7FD0}" type="sibTrans" cxnId="{7F0460FA-CED7-4796-ABD7-2A2F780EABA7}">
      <dgm:prSet/>
      <dgm:spPr/>
      <dgm:t>
        <a:bodyPr/>
        <a:lstStyle/>
        <a:p>
          <a:endParaRPr lang="en-US"/>
        </a:p>
      </dgm:t>
    </dgm:pt>
    <dgm:pt modelId="{11E28560-2A0E-4653-932C-2D90EEC65504}" type="pres">
      <dgm:prSet presAssocID="{2C0F5C65-984E-4157-A3CB-249DA71890EB}" presName="root" presStyleCnt="0">
        <dgm:presLayoutVars>
          <dgm:dir/>
          <dgm:resizeHandles val="exact"/>
        </dgm:presLayoutVars>
      </dgm:prSet>
      <dgm:spPr/>
    </dgm:pt>
    <dgm:pt modelId="{7A0CBF1E-A35F-4445-8042-7534AB545EF8}" type="pres">
      <dgm:prSet presAssocID="{CBF34BEC-29A3-47BE-B022-B26012B1C355}" presName="compNode" presStyleCnt="0"/>
      <dgm:spPr/>
    </dgm:pt>
    <dgm:pt modelId="{F11B6E72-B3C0-49BE-AFC6-05C92A8D277F}" type="pres">
      <dgm:prSet presAssocID="{CBF34BEC-29A3-47BE-B022-B26012B1C355}" presName="bgRect" presStyleLbl="bgShp" presStyleIdx="0" presStyleCnt="2"/>
      <dgm:spPr/>
    </dgm:pt>
    <dgm:pt modelId="{9E142B75-474C-4AFD-A962-AC9559A285FE}" type="pres">
      <dgm:prSet presAssocID="{CBF34BEC-29A3-47BE-B022-B26012B1C35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88A1F7F3-1398-42A7-AC52-186CA9A4CD7F}" type="pres">
      <dgm:prSet presAssocID="{CBF34BEC-29A3-47BE-B022-B26012B1C355}" presName="spaceRect" presStyleCnt="0"/>
      <dgm:spPr/>
    </dgm:pt>
    <dgm:pt modelId="{3F7F8C71-DBA3-40F8-A2F8-720109C0C9E8}" type="pres">
      <dgm:prSet presAssocID="{CBF34BEC-29A3-47BE-B022-B26012B1C355}" presName="parTx" presStyleLbl="revTx" presStyleIdx="0" presStyleCnt="2">
        <dgm:presLayoutVars>
          <dgm:chMax val="0"/>
          <dgm:chPref val="0"/>
        </dgm:presLayoutVars>
      </dgm:prSet>
      <dgm:spPr/>
    </dgm:pt>
    <dgm:pt modelId="{E65FA347-4ED2-4ABF-90EA-559A281524FD}" type="pres">
      <dgm:prSet presAssocID="{9957C05E-966A-4F67-BB30-A1463B2204DA}" presName="sibTrans" presStyleCnt="0"/>
      <dgm:spPr/>
    </dgm:pt>
    <dgm:pt modelId="{502BAACC-B891-4A2A-8DB4-45E32C89CE2F}" type="pres">
      <dgm:prSet presAssocID="{C0322A25-6B04-4823-BF8F-2A0CE6C701B8}" presName="compNode" presStyleCnt="0"/>
      <dgm:spPr/>
    </dgm:pt>
    <dgm:pt modelId="{F0E5EC06-5C98-4B0E-A4F6-012629619BE6}" type="pres">
      <dgm:prSet presAssocID="{C0322A25-6B04-4823-BF8F-2A0CE6C701B8}" presName="bgRect" presStyleLbl="bgShp" presStyleIdx="1" presStyleCnt="2"/>
      <dgm:spPr/>
    </dgm:pt>
    <dgm:pt modelId="{64FF10D6-E820-4E27-A498-B401CD20AA24}" type="pres">
      <dgm:prSet presAssocID="{C0322A25-6B04-4823-BF8F-2A0CE6C701B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nfluencer"/>
        </a:ext>
      </dgm:extLst>
    </dgm:pt>
    <dgm:pt modelId="{A9433A47-232F-4CFF-A0DC-63D67EA7AE0E}" type="pres">
      <dgm:prSet presAssocID="{C0322A25-6B04-4823-BF8F-2A0CE6C701B8}" presName="spaceRect" presStyleCnt="0"/>
      <dgm:spPr/>
    </dgm:pt>
    <dgm:pt modelId="{8696668F-439F-4557-918B-8D0484FEC670}" type="pres">
      <dgm:prSet presAssocID="{C0322A25-6B04-4823-BF8F-2A0CE6C701B8}" presName="parTx" presStyleLbl="revTx" presStyleIdx="1" presStyleCnt="2">
        <dgm:presLayoutVars>
          <dgm:chMax val="0"/>
          <dgm:chPref val="0"/>
        </dgm:presLayoutVars>
      </dgm:prSet>
      <dgm:spPr/>
    </dgm:pt>
  </dgm:ptLst>
  <dgm:cxnLst>
    <dgm:cxn modelId="{0E2B680C-37FF-40B4-B42E-546814E52AC8}" srcId="{2C0F5C65-984E-4157-A3CB-249DA71890EB}" destId="{CBF34BEC-29A3-47BE-B022-B26012B1C355}" srcOrd="0" destOrd="0" parTransId="{62B6F2D8-F00E-4836-BD72-9E99BD4F3561}" sibTransId="{9957C05E-966A-4F67-BB30-A1463B2204DA}"/>
    <dgm:cxn modelId="{144E6913-8CB0-4C19-9437-4DF34B59279E}" type="presOf" srcId="{C0322A25-6B04-4823-BF8F-2A0CE6C701B8}" destId="{8696668F-439F-4557-918B-8D0484FEC670}" srcOrd="0" destOrd="0" presId="urn:microsoft.com/office/officeart/2018/2/layout/IconVerticalSolidList"/>
    <dgm:cxn modelId="{68198B15-D030-4F60-BEFE-74E9C7DB4969}" type="presOf" srcId="{CBF34BEC-29A3-47BE-B022-B26012B1C355}" destId="{3F7F8C71-DBA3-40F8-A2F8-720109C0C9E8}" srcOrd="0" destOrd="0" presId="urn:microsoft.com/office/officeart/2018/2/layout/IconVerticalSolidList"/>
    <dgm:cxn modelId="{78252681-A125-4EAF-A8F0-3CB9E865A75E}" type="presOf" srcId="{2C0F5C65-984E-4157-A3CB-249DA71890EB}" destId="{11E28560-2A0E-4653-932C-2D90EEC65504}" srcOrd="0" destOrd="0" presId="urn:microsoft.com/office/officeart/2018/2/layout/IconVerticalSolidList"/>
    <dgm:cxn modelId="{7F0460FA-CED7-4796-ABD7-2A2F780EABA7}" srcId="{2C0F5C65-984E-4157-A3CB-249DA71890EB}" destId="{C0322A25-6B04-4823-BF8F-2A0CE6C701B8}" srcOrd="1" destOrd="0" parTransId="{79699892-2A22-4046-841A-6C80E3B4D85F}" sibTransId="{085556D2-6343-419C-A2F4-4C00E0AD7FD0}"/>
    <dgm:cxn modelId="{759E89DC-C27D-4A4C-9D8F-377ABB1F1618}" type="presParOf" srcId="{11E28560-2A0E-4653-932C-2D90EEC65504}" destId="{7A0CBF1E-A35F-4445-8042-7534AB545EF8}" srcOrd="0" destOrd="0" presId="urn:microsoft.com/office/officeart/2018/2/layout/IconVerticalSolidList"/>
    <dgm:cxn modelId="{D034B987-DC87-4372-9F23-3D6B263EAB98}" type="presParOf" srcId="{7A0CBF1E-A35F-4445-8042-7534AB545EF8}" destId="{F11B6E72-B3C0-49BE-AFC6-05C92A8D277F}" srcOrd="0" destOrd="0" presId="urn:microsoft.com/office/officeart/2018/2/layout/IconVerticalSolidList"/>
    <dgm:cxn modelId="{E8AF054B-11FB-441E-9116-DB31603D044F}" type="presParOf" srcId="{7A0CBF1E-A35F-4445-8042-7534AB545EF8}" destId="{9E142B75-474C-4AFD-A962-AC9559A285FE}" srcOrd="1" destOrd="0" presId="urn:microsoft.com/office/officeart/2018/2/layout/IconVerticalSolidList"/>
    <dgm:cxn modelId="{B5DE5C6F-A224-43D9-9D11-95F30AA20FE7}" type="presParOf" srcId="{7A0CBF1E-A35F-4445-8042-7534AB545EF8}" destId="{88A1F7F3-1398-42A7-AC52-186CA9A4CD7F}" srcOrd="2" destOrd="0" presId="urn:microsoft.com/office/officeart/2018/2/layout/IconVerticalSolidList"/>
    <dgm:cxn modelId="{8ABAD955-E8BD-4FB8-9A23-C7D7405CF51D}" type="presParOf" srcId="{7A0CBF1E-A35F-4445-8042-7534AB545EF8}" destId="{3F7F8C71-DBA3-40F8-A2F8-720109C0C9E8}" srcOrd="3" destOrd="0" presId="urn:microsoft.com/office/officeart/2018/2/layout/IconVerticalSolidList"/>
    <dgm:cxn modelId="{8A6E2002-D3B2-461D-B59B-1306CD93AF62}" type="presParOf" srcId="{11E28560-2A0E-4653-932C-2D90EEC65504}" destId="{E65FA347-4ED2-4ABF-90EA-559A281524FD}" srcOrd="1" destOrd="0" presId="urn:microsoft.com/office/officeart/2018/2/layout/IconVerticalSolidList"/>
    <dgm:cxn modelId="{737E1A12-9228-4386-B163-CB9A8BB4EAD1}" type="presParOf" srcId="{11E28560-2A0E-4653-932C-2D90EEC65504}" destId="{502BAACC-B891-4A2A-8DB4-45E32C89CE2F}" srcOrd="2" destOrd="0" presId="urn:microsoft.com/office/officeart/2018/2/layout/IconVerticalSolidList"/>
    <dgm:cxn modelId="{EC7F4CFF-B80F-4192-93AA-813ABA984B48}" type="presParOf" srcId="{502BAACC-B891-4A2A-8DB4-45E32C89CE2F}" destId="{F0E5EC06-5C98-4B0E-A4F6-012629619BE6}" srcOrd="0" destOrd="0" presId="urn:microsoft.com/office/officeart/2018/2/layout/IconVerticalSolidList"/>
    <dgm:cxn modelId="{B3EFD82F-9707-40C6-BD91-42A28831347D}" type="presParOf" srcId="{502BAACC-B891-4A2A-8DB4-45E32C89CE2F}" destId="{64FF10D6-E820-4E27-A498-B401CD20AA24}" srcOrd="1" destOrd="0" presId="urn:microsoft.com/office/officeart/2018/2/layout/IconVerticalSolidList"/>
    <dgm:cxn modelId="{BFA19E86-3EC3-4097-9B04-33A12111B70A}" type="presParOf" srcId="{502BAACC-B891-4A2A-8DB4-45E32C89CE2F}" destId="{A9433A47-232F-4CFF-A0DC-63D67EA7AE0E}" srcOrd="2" destOrd="0" presId="urn:microsoft.com/office/officeart/2018/2/layout/IconVerticalSolidList"/>
    <dgm:cxn modelId="{687196D0-9382-4A17-BF5F-E5D8B4FF5CEA}" type="presParOf" srcId="{502BAACC-B891-4A2A-8DB4-45E32C89CE2F}" destId="{8696668F-439F-4557-918B-8D0484FEC67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1B6E72-B3C0-49BE-AFC6-05C92A8D277F}">
      <dsp:nvSpPr>
        <dsp:cNvPr id="0" name=""/>
        <dsp:cNvSpPr/>
      </dsp:nvSpPr>
      <dsp:spPr>
        <a:xfrm>
          <a:off x="0" y="956381"/>
          <a:ext cx="6513603" cy="176562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142B75-474C-4AFD-A962-AC9559A285FE}">
      <dsp:nvSpPr>
        <dsp:cNvPr id="0" name=""/>
        <dsp:cNvSpPr/>
      </dsp:nvSpPr>
      <dsp:spPr>
        <a:xfrm>
          <a:off x="534102" y="1353647"/>
          <a:ext cx="971095" cy="9710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7F8C71-DBA3-40F8-A2F8-720109C0C9E8}">
      <dsp:nvSpPr>
        <dsp:cNvPr id="0" name=""/>
        <dsp:cNvSpPr/>
      </dsp:nvSpPr>
      <dsp:spPr>
        <a:xfrm>
          <a:off x="2039300" y="956381"/>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111250">
            <a:lnSpc>
              <a:spcPct val="90000"/>
            </a:lnSpc>
            <a:spcBef>
              <a:spcPct val="0"/>
            </a:spcBef>
            <a:spcAft>
              <a:spcPct val="35000"/>
            </a:spcAft>
            <a:buNone/>
          </a:pPr>
          <a:r>
            <a:rPr lang="en-US" sz="2500" kern="1200" dirty="0">
              <a:solidFill>
                <a:schemeClr val="tx1"/>
              </a:solidFill>
            </a:rPr>
            <a:t>Good choice (generally) Azure Machine Learning and good match with VS Code.</a:t>
          </a:r>
        </a:p>
      </dsp:txBody>
      <dsp:txXfrm>
        <a:off x="2039300" y="956381"/>
        <a:ext cx="4474303" cy="1765627"/>
      </dsp:txXfrm>
    </dsp:sp>
    <dsp:sp modelId="{F0E5EC06-5C98-4B0E-A4F6-012629619BE6}">
      <dsp:nvSpPr>
        <dsp:cNvPr id="0" name=""/>
        <dsp:cNvSpPr/>
      </dsp:nvSpPr>
      <dsp:spPr>
        <a:xfrm>
          <a:off x="0" y="3163416"/>
          <a:ext cx="6513603" cy="176562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FF10D6-E820-4E27-A498-B401CD20AA24}">
      <dsp:nvSpPr>
        <dsp:cNvPr id="0" name=""/>
        <dsp:cNvSpPr/>
      </dsp:nvSpPr>
      <dsp:spPr>
        <a:xfrm>
          <a:off x="534102" y="3560682"/>
          <a:ext cx="971095" cy="9710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96668F-439F-4557-918B-8D0484FEC670}">
      <dsp:nvSpPr>
        <dsp:cNvPr id="0" name=""/>
        <dsp:cNvSpPr/>
      </dsp:nvSpPr>
      <dsp:spPr>
        <a:xfrm>
          <a:off x="2039300" y="3163416"/>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111250">
            <a:lnSpc>
              <a:spcPct val="90000"/>
            </a:lnSpc>
            <a:spcBef>
              <a:spcPct val="0"/>
            </a:spcBef>
            <a:spcAft>
              <a:spcPct val="35000"/>
            </a:spcAft>
            <a:buNone/>
          </a:pPr>
          <a:r>
            <a:rPr lang="en-US" sz="2500" kern="1200" dirty="0">
              <a:solidFill>
                <a:schemeClr val="tx1"/>
              </a:solidFill>
            </a:rPr>
            <a:t>If you are working in special stuff (as we always do) use Azure Batch.</a:t>
          </a:r>
        </a:p>
      </dsp:txBody>
      <dsp:txXfrm>
        <a:off x="2039300" y="3163416"/>
        <a:ext cx="4474303" cy="176562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E32075-501F-4421-B603-4A14A2637FCD}" type="datetimeFigureOut">
              <a:rPr lang="en-US" smtClean="0"/>
              <a:t>13-Dec-19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E5D54F-D569-4AD6-AF2F-FC6080E38982}" type="slidenum">
              <a:rPr lang="en-US" smtClean="0"/>
              <a:t>‹#›</a:t>
            </a:fld>
            <a:endParaRPr lang="en-US"/>
          </a:p>
        </p:txBody>
      </p:sp>
    </p:spTree>
    <p:extLst>
      <p:ext uri="{BB962C8B-B14F-4D97-AF65-F5344CB8AC3E}">
        <p14:creationId xmlns:p14="http://schemas.microsoft.com/office/powerpoint/2010/main" val="1791078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1</a:t>
            </a:r>
            <a:r>
              <a:rPr lang="en-US" baseline="30000" dirty="0"/>
              <a:t>st</a:t>
            </a:r>
            <a:r>
              <a:rPr lang="en-US" dirty="0"/>
              <a:t> Global AI Bootcamp 2019 in Athens. </a:t>
            </a:r>
          </a:p>
          <a:p>
            <a:r>
              <a:rPr lang="en-US" dirty="0"/>
              <a:t>Title of the presentation is “AI from Space using Azure”.</a:t>
            </a:r>
          </a:p>
          <a:p>
            <a:r>
              <a:rPr lang="en-US" dirty="0"/>
              <a:t>I am Christos Charmatzis and this is the center of our galaxy as </a:t>
            </a:r>
            <a:r>
              <a:rPr lang="en-US" sz="1200" b="0" i="0" u="none" strike="noStrike" kern="1200" dirty="0">
                <a:solidFill>
                  <a:schemeClr val="tx1"/>
                </a:solidFill>
                <a:effectLst/>
                <a:latin typeface="+mn-lt"/>
                <a:ea typeface="+mn-ea"/>
                <a:cs typeface="+mn-cs"/>
              </a:rPr>
              <a:t>the Hubble Space Telescope, the Spitzer Space Telescope, and the Chandra X-ray Observatory have </a:t>
            </a:r>
            <a:r>
              <a:rPr lang="en-US" sz="1200" b="0" i="0" u="none" strike="noStrike" kern="1200" dirty="0" err="1">
                <a:solidFill>
                  <a:schemeClr val="tx1"/>
                </a:solidFill>
                <a:effectLst/>
                <a:latin typeface="+mn-lt"/>
                <a:ea typeface="+mn-ea"/>
                <a:cs typeface="+mn-cs"/>
              </a:rPr>
              <a:t>producted</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[click]</a:t>
            </a:r>
            <a:r>
              <a:rPr lang="en-US" dirty="0"/>
              <a:t> </a:t>
            </a:r>
          </a:p>
        </p:txBody>
      </p:sp>
      <p:sp>
        <p:nvSpPr>
          <p:cNvPr id="4" name="Slide Number Placeholder 3"/>
          <p:cNvSpPr>
            <a:spLocks noGrp="1"/>
          </p:cNvSpPr>
          <p:nvPr>
            <p:ph type="sldNum" sz="quarter" idx="5"/>
          </p:nvPr>
        </p:nvSpPr>
        <p:spPr/>
        <p:txBody>
          <a:bodyPr/>
          <a:lstStyle/>
          <a:p>
            <a:fld id="{4AE5D54F-D569-4AD6-AF2F-FC6080E38982}" type="slidenum">
              <a:rPr lang="en-US" smtClean="0"/>
              <a:t>1</a:t>
            </a:fld>
            <a:endParaRPr lang="en-US"/>
          </a:p>
        </p:txBody>
      </p:sp>
    </p:spTree>
    <p:extLst>
      <p:ext uri="{BB962C8B-B14F-4D97-AF65-F5344CB8AC3E}">
        <p14:creationId xmlns:p14="http://schemas.microsoft.com/office/powerpoint/2010/main" val="2179241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10</a:t>
            </a:fld>
            <a:endParaRPr lang="en-US"/>
          </a:p>
        </p:txBody>
      </p:sp>
    </p:spTree>
    <p:extLst>
      <p:ext uri="{BB962C8B-B14F-4D97-AF65-F5344CB8AC3E}">
        <p14:creationId xmlns:p14="http://schemas.microsoft.com/office/powerpoint/2010/main" val="454466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11</a:t>
            </a:fld>
            <a:endParaRPr lang="en-US"/>
          </a:p>
        </p:txBody>
      </p:sp>
    </p:spTree>
    <p:extLst>
      <p:ext uri="{BB962C8B-B14F-4D97-AF65-F5344CB8AC3E}">
        <p14:creationId xmlns:p14="http://schemas.microsoft.com/office/powerpoint/2010/main" val="1022414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12</a:t>
            </a:fld>
            <a:endParaRPr lang="en-US"/>
          </a:p>
        </p:txBody>
      </p:sp>
    </p:spTree>
    <p:extLst>
      <p:ext uri="{BB962C8B-B14F-4D97-AF65-F5344CB8AC3E}">
        <p14:creationId xmlns:p14="http://schemas.microsoft.com/office/powerpoint/2010/main" val="24435274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13</a:t>
            </a:fld>
            <a:endParaRPr lang="en-US"/>
          </a:p>
        </p:txBody>
      </p:sp>
    </p:spTree>
    <p:extLst>
      <p:ext uri="{BB962C8B-B14F-4D97-AF65-F5344CB8AC3E}">
        <p14:creationId xmlns:p14="http://schemas.microsoft.com/office/powerpoint/2010/main" val="28744163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14</a:t>
            </a:fld>
            <a:endParaRPr lang="en-US"/>
          </a:p>
        </p:txBody>
      </p:sp>
    </p:spTree>
    <p:extLst>
      <p:ext uri="{BB962C8B-B14F-4D97-AF65-F5344CB8AC3E}">
        <p14:creationId xmlns:p14="http://schemas.microsoft.com/office/powerpoint/2010/main" val="538116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15</a:t>
            </a:fld>
            <a:endParaRPr lang="en-US"/>
          </a:p>
        </p:txBody>
      </p:sp>
    </p:spTree>
    <p:extLst>
      <p:ext uri="{BB962C8B-B14F-4D97-AF65-F5344CB8AC3E}">
        <p14:creationId xmlns:p14="http://schemas.microsoft.com/office/powerpoint/2010/main" val="2269121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16</a:t>
            </a:fld>
            <a:endParaRPr lang="en-US"/>
          </a:p>
        </p:txBody>
      </p:sp>
    </p:spTree>
    <p:extLst>
      <p:ext uri="{BB962C8B-B14F-4D97-AF65-F5344CB8AC3E}">
        <p14:creationId xmlns:p14="http://schemas.microsoft.com/office/powerpoint/2010/main" val="1930152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17</a:t>
            </a:fld>
            <a:endParaRPr lang="en-US"/>
          </a:p>
        </p:txBody>
      </p:sp>
    </p:spTree>
    <p:extLst>
      <p:ext uri="{BB962C8B-B14F-4D97-AF65-F5344CB8AC3E}">
        <p14:creationId xmlns:p14="http://schemas.microsoft.com/office/powerpoint/2010/main" val="10667353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18</a:t>
            </a:fld>
            <a:endParaRPr lang="en-US"/>
          </a:p>
        </p:txBody>
      </p:sp>
    </p:spTree>
    <p:extLst>
      <p:ext uri="{BB962C8B-B14F-4D97-AF65-F5344CB8AC3E}">
        <p14:creationId xmlns:p14="http://schemas.microsoft.com/office/powerpoint/2010/main" val="2496102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19</a:t>
            </a:fld>
            <a:endParaRPr lang="en-US"/>
          </a:p>
        </p:txBody>
      </p:sp>
    </p:spTree>
    <p:extLst>
      <p:ext uri="{BB962C8B-B14F-4D97-AF65-F5344CB8AC3E}">
        <p14:creationId xmlns:p14="http://schemas.microsoft.com/office/powerpoint/2010/main" val="2798115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2</a:t>
            </a:fld>
            <a:endParaRPr lang="en-US"/>
          </a:p>
        </p:txBody>
      </p:sp>
    </p:spTree>
    <p:extLst>
      <p:ext uri="{BB962C8B-B14F-4D97-AF65-F5344CB8AC3E}">
        <p14:creationId xmlns:p14="http://schemas.microsoft.com/office/powerpoint/2010/main" val="1703489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20</a:t>
            </a:fld>
            <a:endParaRPr lang="en-US"/>
          </a:p>
        </p:txBody>
      </p:sp>
    </p:spTree>
    <p:extLst>
      <p:ext uri="{BB962C8B-B14F-4D97-AF65-F5344CB8AC3E}">
        <p14:creationId xmlns:p14="http://schemas.microsoft.com/office/powerpoint/2010/main" val="21480528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21</a:t>
            </a:fld>
            <a:endParaRPr lang="en-US"/>
          </a:p>
        </p:txBody>
      </p:sp>
    </p:spTree>
    <p:extLst>
      <p:ext uri="{BB962C8B-B14F-4D97-AF65-F5344CB8AC3E}">
        <p14:creationId xmlns:p14="http://schemas.microsoft.com/office/powerpoint/2010/main" val="39742441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22</a:t>
            </a:fld>
            <a:endParaRPr lang="en-US"/>
          </a:p>
        </p:txBody>
      </p:sp>
    </p:spTree>
    <p:extLst>
      <p:ext uri="{BB962C8B-B14F-4D97-AF65-F5344CB8AC3E}">
        <p14:creationId xmlns:p14="http://schemas.microsoft.com/office/powerpoint/2010/main" val="19933029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Low-priority VMs and Spot VMs</a:t>
            </a:r>
          </a:p>
          <a:p>
            <a:r>
              <a:rPr lang="en-US" sz="1200" b="0" i="0" u="none" strike="noStrike" kern="1200" dirty="0">
                <a:solidFill>
                  <a:schemeClr val="tx1"/>
                </a:solidFill>
                <a:effectLst/>
                <a:latin typeface="+mn-lt"/>
                <a:ea typeface="+mn-ea"/>
                <a:cs typeface="+mn-cs"/>
              </a:rPr>
              <a:t>Azure Batch has supported low-priority VMs since 2017, but is being updated to support spot VMs. Spot VMs are very similar to low-priority VMs, but instead of a fixed price, the price can vary and a maximum price can optionally be specified to limit the price paid for spot VMs.</a:t>
            </a:r>
          </a:p>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23</a:t>
            </a:fld>
            <a:endParaRPr lang="en-US"/>
          </a:p>
        </p:txBody>
      </p:sp>
    </p:spTree>
    <p:extLst>
      <p:ext uri="{BB962C8B-B14F-4D97-AF65-F5344CB8AC3E}">
        <p14:creationId xmlns:p14="http://schemas.microsoft.com/office/powerpoint/2010/main" val="10592938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24</a:t>
            </a:fld>
            <a:endParaRPr lang="en-US"/>
          </a:p>
        </p:txBody>
      </p:sp>
    </p:spTree>
    <p:extLst>
      <p:ext uri="{BB962C8B-B14F-4D97-AF65-F5344CB8AC3E}">
        <p14:creationId xmlns:p14="http://schemas.microsoft.com/office/powerpoint/2010/main" val="10707549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25</a:t>
            </a:fld>
            <a:endParaRPr lang="en-US"/>
          </a:p>
        </p:txBody>
      </p:sp>
    </p:spTree>
    <p:extLst>
      <p:ext uri="{BB962C8B-B14F-4D97-AF65-F5344CB8AC3E}">
        <p14:creationId xmlns:p14="http://schemas.microsoft.com/office/powerpoint/2010/main" val="32957735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26</a:t>
            </a:fld>
            <a:endParaRPr lang="en-US"/>
          </a:p>
        </p:txBody>
      </p:sp>
    </p:spTree>
    <p:extLst>
      <p:ext uri="{BB962C8B-B14F-4D97-AF65-F5344CB8AC3E}">
        <p14:creationId xmlns:p14="http://schemas.microsoft.com/office/powerpoint/2010/main" val="4140999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3</a:t>
            </a:fld>
            <a:endParaRPr lang="en-US"/>
          </a:p>
        </p:txBody>
      </p:sp>
    </p:spTree>
    <p:extLst>
      <p:ext uri="{BB962C8B-B14F-4D97-AF65-F5344CB8AC3E}">
        <p14:creationId xmlns:p14="http://schemas.microsoft.com/office/powerpoint/2010/main" val="3530512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all have here this so many times from so many people,</a:t>
            </a:r>
          </a:p>
          <a:p>
            <a:r>
              <a:rPr lang="en-US" dirty="0"/>
              <a:t>( I tell that because it’s nice to remember the high skills that we Data Scientists have!!!!)</a:t>
            </a:r>
          </a:p>
          <a:p>
            <a:r>
              <a:rPr lang="en-US" dirty="0"/>
              <a:t> that if we have 3 sets (circles) which are Data, Statistics and Technology</a:t>
            </a:r>
          </a:p>
          <a:p>
            <a:endParaRPr lang="en-US" dirty="0"/>
          </a:p>
          <a:p>
            <a:r>
              <a:rPr lang="en-US" dirty="0"/>
              <a:t>[click]</a:t>
            </a:r>
          </a:p>
          <a:p>
            <a:endParaRPr lang="en-US" dirty="0"/>
          </a:p>
          <a:p>
            <a:r>
              <a:rPr lang="en-US" dirty="0"/>
              <a:t>AI is the common space between them.</a:t>
            </a:r>
          </a:p>
          <a:p>
            <a:endParaRPr lang="en-US" dirty="0"/>
          </a:p>
          <a:p>
            <a:r>
              <a:rPr lang="en-US" dirty="0"/>
              <a:t>[click]</a:t>
            </a:r>
          </a:p>
          <a:p>
            <a:endParaRPr lang="en-US" dirty="0"/>
          </a:p>
          <a:p>
            <a:r>
              <a:rPr lang="en-US" dirty="0"/>
              <a:t>I guess and I say I guess because now days AI is more a brand name, that a scientific definition.</a:t>
            </a:r>
          </a:p>
          <a:p>
            <a:endParaRPr lang="en-US" dirty="0"/>
          </a:p>
          <a:p>
            <a:r>
              <a:rPr lang="en-US" dirty="0"/>
              <a:t>[click]</a:t>
            </a:r>
          </a:p>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4</a:t>
            </a:fld>
            <a:endParaRPr lang="en-US"/>
          </a:p>
        </p:txBody>
      </p:sp>
    </p:spTree>
    <p:extLst>
      <p:ext uri="{BB962C8B-B14F-4D97-AF65-F5344CB8AC3E}">
        <p14:creationId xmlns:p14="http://schemas.microsoft.com/office/powerpoint/2010/main" val="1318452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all have here this so many times from so many people,</a:t>
            </a:r>
          </a:p>
          <a:p>
            <a:r>
              <a:rPr lang="en-US" dirty="0"/>
              <a:t>( I tell that because it’s nice to remember the high skills that we Data Scientists have!!!!)</a:t>
            </a:r>
          </a:p>
          <a:p>
            <a:r>
              <a:rPr lang="en-US" dirty="0"/>
              <a:t> that if we have 3 sets (circles) which are Data, Statistics and Technology</a:t>
            </a:r>
          </a:p>
          <a:p>
            <a:endParaRPr lang="en-US" dirty="0"/>
          </a:p>
          <a:p>
            <a:r>
              <a:rPr lang="en-US" dirty="0"/>
              <a:t>[click]</a:t>
            </a:r>
          </a:p>
          <a:p>
            <a:endParaRPr lang="en-US" dirty="0"/>
          </a:p>
          <a:p>
            <a:r>
              <a:rPr lang="en-US" dirty="0"/>
              <a:t>AI is the common space between them.</a:t>
            </a:r>
          </a:p>
          <a:p>
            <a:endParaRPr lang="en-US" dirty="0"/>
          </a:p>
          <a:p>
            <a:r>
              <a:rPr lang="en-US" dirty="0"/>
              <a:t>[click]</a:t>
            </a:r>
          </a:p>
          <a:p>
            <a:endParaRPr lang="en-US" dirty="0"/>
          </a:p>
          <a:p>
            <a:r>
              <a:rPr lang="en-US" dirty="0"/>
              <a:t>I guess and I say I guess because now days AI is more a brand name, that a scientific definition.</a:t>
            </a:r>
          </a:p>
          <a:p>
            <a:endParaRPr lang="en-US" dirty="0"/>
          </a:p>
          <a:p>
            <a:r>
              <a:rPr lang="en-US" dirty="0"/>
              <a:t>[click]</a:t>
            </a:r>
          </a:p>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5</a:t>
            </a:fld>
            <a:endParaRPr lang="en-US"/>
          </a:p>
        </p:txBody>
      </p:sp>
    </p:spTree>
    <p:extLst>
      <p:ext uri="{BB962C8B-B14F-4D97-AF65-F5344CB8AC3E}">
        <p14:creationId xmlns:p14="http://schemas.microsoft.com/office/powerpoint/2010/main" val="4143206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from Space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6</a:t>
            </a:fld>
            <a:endParaRPr lang="en-US"/>
          </a:p>
        </p:txBody>
      </p:sp>
    </p:spTree>
    <p:extLst>
      <p:ext uri="{BB962C8B-B14F-4D97-AF65-F5344CB8AC3E}">
        <p14:creationId xmlns:p14="http://schemas.microsoft.com/office/powerpoint/2010/main" val="3427469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has an open data catalogue with big datasets, you can find this catalogue here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https://azure.microsoft.com/en-us/services/open-datasets/catalog </a:t>
            </a:r>
          </a:p>
          <a:p>
            <a:endParaRPr lang="en-US" dirty="0"/>
          </a:p>
          <a:p>
            <a:r>
              <a:rPr lang="en-US" dirty="0"/>
              <a:t>Did you know that 6 from 27 (22.2%) are earth observation and every day refresh data?</a:t>
            </a:r>
          </a:p>
          <a:p>
            <a:endParaRPr lang="en-US" dirty="0"/>
          </a:p>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7</a:t>
            </a:fld>
            <a:endParaRPr lang="en-US"/>
          </a:p>
        </p:txBody>
      </p:sp>
    </p:spTree>
    <p:extLst>
      <p:ext uri="{BB962C8B-B14F-4D97-AF65-F5344CB8AC3E}">
        <p14:creationId xmlns:p14="http://schemas.microsoft.com/office/powerpoint/2010/main" val="2247223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8</a:t>
            </a:fld>
            <a:endParaRPr lang="en-US"/>
          </a:p>
        </p:txBody>
      </p:sp>
    </p:spTree>
    <p:extLst>
      <p:ext uri="{BB962C8B-B14F-4D97-AF65-F5344CB8AC3E}">
        <p14:creationId xmlns:p14="http://schemas.microsoft.com/office/powerpoint/2010/main" val="3865496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5D54F-D569-4AD6-AF2F-FC6080E38982}" type="slidenum">
              <a:rPr lang="en-US" smtClean="0"/>
              <a:t>9</a:t>
            </a:fld>
            <a:endParaRPr lang="en-US"/>
          </a:p>
        </p:txBody>
      </p:sp>
    </p:spTree>
    <p:extLst>
      <p:ext uri="{BB962C8B-B14F-4D97-AF65-F5344CB8AC3E}">
        <p14:creationId xmlns:p14="http://schemas.microsoft.com/office/powerpoint/2010/main" val="476227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52BF4C9-4446-49F7-BEC6-95D931750103}" type="datetimeFigureOut">
              <a:rPr lang="en-US" smtClean="0"/>
              <a:t>13-Dec-19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2D7589-6803-4664-BCFF-91AF371972DC}" type="slidenum">
              <a:rPr lang="en-US" smtClean="0"/>
              <a:t>‹#›</a:t>
            </a:fld>
            <a:endParaRPr lang="en-US"/>
          </a:p>
        </p:txBody>
      </p:sp>
    </p:spTree>
    <p:extLst>
      <p:ext uri="{BB962C8B-B14F-4D97-AF65-F5344CB8AC3E}">
        <p14:creationId xmlns:p14="http://schemas.microsoft.com/office/powerpoint/2010/main" val="3715143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2BF4C9-4446-49F7-BEC6-95D931750103}" type="datetimeFigureOut">
              <a:rPr lang="en-US" smtClean="0"/>
              <a:t>13-Dec-19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2D7589-6803-4664-BCFF-91AF371972DC}" type="slidenum">
              <a:rPr lang="en-US" smtClean="0"/>
              <a:t>‹#›</a:t>
            </a:fld>
            <a:endParaRPr lang="en-US"/>
          </a:p>
        </p:txBody>
      </p:sp>
    </p:spTree>
    <p:extLst>
      <p:ext uri="{BB962C8B-B14F-4D97-AF65-F5344CB8AC3E}">
        <p14:creationId xmlns:p14="http://schemas.microsoft.com/office/powerpoint/2010/main" val="4026555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2BF4C9-4446-49F7-BEC6-95D931750103}" type="datetimeFigureOut">
              <a:rPr lang="en-US" smtClean="0"/>
              <a:t>13-Dec-19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2D7589-6803-4664-BCFF-91AF371972DC}" type="slidenum">
              <a:rPr lang="en-US" smtClean="0"/>
              <a:t>‹#›</a:t>
            </a:fld>
            <a:endParaRPr lang="en-US"/>
          </a:p>
        </p:txBody>
      </p:sp>
    </p:spTree>
    <p:extLst>
      <p:ext uri="{BB962C8B-B14F-4D97-AF65-F5344CB8AC3E}">
        <p14:creationId xmlns:p14="http://schemas.microsoft.com/office/powerpoint/2010/main" val="2589695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2BF4C9-4446-49F7-BEC6-95D931750103}" type="datetimeFigureOut">
              <a:rPr lang="en-US" smtClean="0"/>
              <a:t>13-Dec-19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2D7589-6803-4664-BCFF-91AF371972DC}" type="slidenum">
              <a:rPr lang="en-US" smtClean="0"/>
              <a:t>‹#›</a:t>
            </a:fld>
            <a:endParaRPr lang="en-US"/>
          </a:p>
        </p:txBody>
      </p:sp>
    </p:spTree>
    <p:extLst>
      <p:ext uri="{BB962C8B-B14F-4D97-AF65-F5344CB8AC3E}">
        <p14:creationId xmlns:p14="http://schemas.microsoft.com/office/powerpoint/2010/main" val="3867711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2BF4C9-4446-49F7-BEC6-95D931750103}" type="datetimeFigureOut">
              <a:rPr lang="en-US" smtClean="0"/>
              <a:t>13-Dec-19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2D7589-6803-4664-BCFF-91AF371972DC}" type="slidenum">
              <a:rPr lang="en-US" smtClean="0"/>
              <a:t>‹#›</a:t>
            </a:fld>
            <a:endParaRPr lang="en-US"/>
          </a:p>
        </p:txBody>
      </p:sp>
    </p:spTree>
    <p:extLst>
      <p:ext uri="{BB962C8B-B14F-4D97-AF65-F5344CB8AC3E}">
        <p14:creationId xmlns:p14="http://schemas.microsoft.com/office/powerpoint/2010/main" val="1225244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2BF4C9-4446-49F7-BEC6-95D931750103}" type="datetimeFigureOut">
              <a:rPr lang="en-US" smtClean="0"/>
              <a:t>13-Dec-19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2D7589-6803-4664-BCFF-91AF371972DC}" type="slidenum">
              <a:rPr lang="en-US" smtClean="0"/>
              <a:t>‹#›</a:t>
            </a:fld>
            <a:endParaRPr lang="en-US"/>
          </a:p>
        </p:txBody>
      </p:sp>
    </p:spTree>
    <p:extLst>
      <p:ext uri="{BB962C8B-B14F-4D97-AF65-F5344CB8AC3E}">
        <p14:creationId xmlns:p14="http://schemas.microsoft.com/office/powerpoint/2010/main" val="3140922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2BF4C9-4446-49F7-BEC6-95D931750103}" type="datetimeFigureOut">
              <a:rPr lang="en-US" smtClean="0"/>
              <a:t>13-Dec-19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2D7589-6803-4664-BCFF-91AF371972DC}" type="slidenum">
              <a:rPr lang="en-US" smtClean="0"/>
              <a:t>‹#›</a:t>
            </a:fld>
            <a:endParaRPr lang="en-US"/>
          </a:p>
        </p:txBody>
      </p:sp>
    </p:spTree>
    <p:extLst>
      <p:ext uri="{BB962C8B-B14F-4D97-AF65-F5344CB8AC3E}">
        <p14:creationId xmlns:p14="http://schemas.microsoft.com/office/powerpoint/2010/main" val="2774453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2BF4C9-4446-49F7-BEC6-95D931750103}" type="datetimeFigureOut">
              <a:rPr lang="en-US" smtClean="0"/>
              <a:t>13-Dec-19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2D7589-6803-4664-BCFF-91AF371972DC}" type="slidenum">
              <a:rPr lang="en-US" smtClean="0"/>
              <a:t>‹#›</a:t>
            </a:fld>
            <a:endParaRPr lang="en-US"/>
          </a:p>
        </p:txBody>
      </p:sp>
    </p:spTree>
    <p:extLst>
      <p:ext uri="{BB962C8B-B14F-4D97-AF65-F5344CB8AC3E}">
        <p14:creationId xmlns:p14="http://schemas.microsoft.com/office/powerpoint/2010/main" val="672088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2BF4C9-4446-49F7-BEC6-95D931750103}" type="datetimeFigureOut">
              <a:rPr lang="en-US" smtClean="0"/>
              <a:t>13-Dec-19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2D7589-6803-4664-BCFF-91AF371972DC}" type="slidenum">
              <a:rPr lang="en-US" smtClean="0"/>
              <a:t>‹#›</a:t>
            </a:fld>
            <a:endParaRPr lang="en-US"/>
          </a:p>
        </p:txBody>
      </p:sp>
    </p:spTree>
    <p:extLst>
      <p:ext uri="{BB962C8B-B14F-4D97-AF65-F5344CB8AC3E}">
        <p14:creationId xmlns:p14="http://schemas.microsoft.com/office/powerpoint/2010/main" val="2844793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2BF4C9-4446-49F7-BEC6-95D931750103}" type="datetimeFigureOut">
              <a:rPr lang="en-US" smtClean="0"/>
              <a:t>13-Dec-19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2D7589-6803-4664-BCFF-91AF371972DC}" type="slidenum">
              <a:rPr lang="en-US" smtClean="0"/>
              <a:t>‹#›</a:t>
            </a:fld>
            <a:endParaRPr lang="en-US"/>
          </a:p>
        </p:txBody>
      </p:sp>
    </p:spTree>
    <p:extLst>
      <p:ext uri="{BB962C8B-B14F-4D97-AF65-F5344CB8AC3E}">
        <p14:creationId xmlns:p14="http://schemas.microsoft.com/office/powerpoint/2010/main" val="1707967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2BF4C9-4446-49F7-BEC6-95D931750103}" type="datetimeFigureOut">
              <a:rPr lang="en-US" smtClean="0"/>
              <a:t>13-Dec-19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2D7589-6803-4664-BCFF-91AF371972DC}" type="slidenum">
              <a:rPr lang="en-US" smtClean="0"/>
              <a:t>‹#›</a:t>
            </a:fld>
            <a:endParaRPr lang="en-US"/>
          </a:p>
        </p:txBody>
      </p:sp>
    </p:spTree>
    <p:extLst>
      <p:ext uri="{BB962C8B-B14F-4D97-AF65-F5344CB8AC3E}">
        <p14:creationId xmlns:p14="http://schemas.microsoft.com/office/powerpoint/2010/main" val="4211750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2BF4C9-4446-49F7-BEC6-95D931750103}" type="datetimeFigureOut">
              <a:rPr lang="en-US" smtClean="0"/>
              <a:t>13-Dec-19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2D7589-6803-4664-BCFF-91AF371972DC}" type="slidenum">
              <a:rPr lang="en-US" smtClean="0"/>
              <a:t>‹#›</a:t>
            </a:fld>
            <a:endParaRPr lang="en-US"/>
          </a:p>
        </p:txBody>
      </p:sp>
    </p:spTree>
    <p:extLst>
      <p:ext uri="{BB962C8B-B14F-4D97-AF65-F5344CB8AC3E}">
        <p14:creationId xmlns:p14="http://schemas.microsoft.com/office/powerpoint/2010/main" val="884689644"/>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7.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hyperlink" Target="mailto:demo@charmatzis.blob.core.windows.net"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mailto:demo@charmatzisdata.blob.core.windows.net"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2.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esa.int/Applications/Observing_the_Earth/Working_towards_AI_and_Earth_observa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8" name="Rectangle 11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tar filled sky&#10;&#10;Description automatically generated">
            <a:extLst>
              <a:ext uri="{FF2B5EF4-FFF2-40B4-BE49-F238E27FC236}">
                <a16:creationId xmlns:a16="http://schemas.microsoft.com/office/drawing/2014/main" id="{805571C5-F23C-4E1C-898A-949026F2BF5A}"/>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r="11111"/>
          <a:stretch/>
        </p:blipFill>
        <p:spPr>
          <a:xfrm>
            <a:off x="20" y="10"/>
            <a:ext cx="12191980" cy="6857989"/>
          </a:xfrm>
          <a:prstGeom prst="rect">
            <a:avLst/>
          </a:prstGeom>
          <a:noFill/>
        </p:spPr>
      </p:pic>
      <p:sp>
        <p:nvSpPr>
          <p:cNvPr id="2" name="Title 1">
            <a:extLst>
              <a:ext uri="{FF2B5EF4-FFF2-40B4-BE49-F238E27FC236}">
                <a16:creationId xmlns:a16="http://schemas.microsoft.com/office/drawing/2014/main" id="{9BBD162F-CC0E-43AD-A41A-2675AB7372C4}"/>
              </a:ext>
            </a:extLst>
          </p:cNvPr>
          <p:cNvSpPr>
            <a:spLocks noGrp="1"/>
          </p:cNvSpPr>
          <p:nvPr>
            <p:ph type="ctrTitle"/>
          </p:nvPr>
        </p:nvSpPr>
        <p:spPr>
          <a:xfrm>
            <a:off x="1524000" y="1122362"/>
            <a:ext cx="9144000" cy="2900518"/>
          </a:xfrm>
        </p:spPr>
        <p:txBody>
          <a:bodyPr>
            <a:normAutofit/>
          </a:bodyPr>
          <a:lstStyle/>
          <a:p>
            <a:r>
              <a:rPr lang="en-US">
                <a:solidFill>
                  <a:srgbClr val="FFFFFF"/>
                </a:solidFill>
              </a:rPr>
              <a:t>AI from Space using Azure</a:t>
            </a:r>
          </a:p>
        </p:txBody>
      </p:sp>
      <p:sp>
        <p:nvSpPr>
          <p:cNvPr id="3" name="Subtitle 2">
            <a:extLst>
              <a:ext uri="{FF2B5EF4-FFF2-40B4-BE49-F238E27FC236}">
                <a16:creationId xmlns:a16="http://schemas.microsoft.com/office/drawing/2014/main" id="{A3E3215B-FE14-499D-81D3-EDEAF5F98498}"/>
              </a:ext>
            </a:extLst>
          </p:cNvPr>
          <p:cNvSpPr>
            <a:spLocks noGrp="1"/>
          </p:cNvSpPr>
          <p:nvPr>
            <p:ph type="subTitle" idx="1"/>
          </p:nvPr>
        </p:nvSpPr>
        <p:spPr>
          <a:xfrm>
            <a:off x="1524000" y="4159404"/>
            <a:ext cx="9144000" cy="1098395"/>
          </a:xfrm>
        </p:spPr>
        <p:txBody>
          <a:bodyPr>
            <a:normAutofit/>
          </a:bodyPr>
          <a:lstStyle/>
          <a:p>
            <a:r>
              <a:rPr lang="en-US" sz="1700">
                <a:solidFill>
                  <a:srgbClr val="FFFFFF"/>
                </a:solidFill>
              </a:rPr>
              <a:t>Christos Charmatzis</a:t>
            </a:r>
          </a:p>
          <a:p>
            <a:r>
              <a:rPr lang="en-US" sz="1700">
                <a:solidFill>
                  <a:srgbClr val="FFFFFF"/>
                </a:solidFill>
              </a:rPr>
              <a:t>@christoscharmatzis</a:t>
            </a:r>
          </a:p>
          <a:p>
            <a:r>
              <a:rPr lang="en-US" sz="1700">
                <a:solidFill>
                  <a:srgbClr val="FFFFFF"/>
                </a:solidFill>
              </a:rPr>
              <a:t>https://tageoforce.com</a:t>
            </a:r>
          </a:p>
        </p:txBody>
      </p:sp>
      <p:sp>
        <p:nvSpPr>
          <p:cNvPr id="6" name="TextBox 5">
            <a:extLst>
              <a:ext uri="{FF2B5EF4-FFF2-40B4-BE49-F238E27FC236}">
                <a16:creationId xmlns:a16="http://schemas.microsoft.com/office/drawing/2014/main" id="{3BE4431F-F013-4C3B-A146-9EF19AB33801}"/>
              </a:ext>
            </a:extLst>
          </p:cNvPr>
          <p:cNvSpPr txBox="1"/>
          <p:nvPr/>
        </p:nvSpPr>
        <p:spPr>
          <a:xfrm>
            <a:off x="8609769" y="6273215"/>
            <a:ext cx="3427086" cy="584775"/>
          </a:xfrm>
          <a:prstGeom prst="rect">
            <a:avLst/>
          </a:prstGeom>
          <a:noFill/>
        </p:spPr>
        <p:txBody>
          <a:bodyPr wrap="square" rtlCol="0">
            <a:normAutofit/>
          </a:bodyPr>
          <a:lstStyle/>
          <a:p>
            <a:pPr algn="r">
              <a:lnSpc>
                <a:spcPct val="90000"/>
              </a:lnSpc>
              <a:spcAft>
                <a:spcPts val="600"/>
              </a:spcAft>
            </a:pPr>
            <a:r>
              <a:rPr lang="en-US" sz="1500" i="1" dirty="0"/>
              <a:t>Center of the Milky Way Galaxy</a:t>
            </a:r>
          </a:p>
          <a:p>
            <a:pPr algn="r">
              <a:lnSpc>
                <a:spcPct val="90000"/>
              </a:lnSpc>
              <a:spcAft>
                <a:spcPts val="600"/>
              </a:spcAft>
            </a:pPr>
            <a:r>
              <a:rPr lang="en-US" sz="1500" i="1" dirty="0"/>
              <a:t>Source: Wikipedia</a:t>
            </a:r>
          </a:p>
        </p:txBody>
      </p:sp>
    </p:spTree>
    <p:extLst>
      <p:ext uri="{BB962C8B-B14F-4D97-AF65-F5344CB8AC3E}">
        <p14:creationId xmlns:p14="http://schemas.microsoft.com/office/powerpoint/2010/main" val="370433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Use ready examples</a:t>
            </a:r>
          </a:p>
        </p:txBody>
      </p:sp>
      <p:cxnSp>
        <p:nvCxnSpPr>
          <p:cNvPr id="18" name="Straight Connector 17">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Screen Recording 3">
            <a:hlinkClick r:id="" action="ppaction://media"/>
            <a:extLst>
              <a:ext uri="{FF2B5EF4-FFF2-40B4-BE49-F238E27FC236}">
                <a16:creationId xmlns:a16="http://schemas.microsoft.com/office/drawing/2014/main" id="{68E3793D-4CA0-454E-84AC-D42D8917FA8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153822" y="574536"/>
            <a:ext cx="6553545" cy="4922802"/>
          </a:xfrm>
          <a:prstGeom prst="rect">
            <a:avLst/>
          </a:prstGeom>
        </p:spPr>
      </p:pic>
    </p:spTree>
    <p:extLst>
      <p:ext uri="{BB962C8B-B14F-4D97-AF65-F5344CB8AC3E}">
        <p14:creationId xmlns:p14="http://schemas.microsoft.com/office/powerpoint/2010/main" val="32394392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CA06CD6-90CA-4C45-856C-6771339E1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507"/>
            <a:ext cx="3494362" cy="4930986"/>
          </a:xfrm>
        </p:spPr>
        <p:txBody>
          <a:bodyPr vert="horz" lIns="91440" tIns="45720" rIns="91440" bIns="45720" rtlCol="0" anchor="ctr">
            <a:normAutofit/>
          </a:bodyPr>
          <a:lstStyle/>
          <a:p>
            <a:pPr algn="r"/>
            <a:r>
              <a:rPr lang="en-US" kern="1200" dirty="0">
                <a:solidFill>
                  <a:schemeClr val="accent1"/>
                </a:solidFill>
                <a:latin typeface="+mj-lt"/>
                <a:ea typeface="+mj-ea"/>
                <a:cs typeface="+mj-cs"/>
              </a:rPr>
              <a:t>Spatial data are special data?</a:t>
            </a:r>
          </a:p>
        </p:txBody>
      </p:sp>
      <p:cxnSp>
        <p:nvCxnSpPr>
          <p:cNvPr id="11" name="Straight Connector 10">
            <a:extLst>
              <a:ext uri="{FF2B5EF4-FFF2-40B4-BE49-F238E27FC236}">
                <a16:creationId xmlns:a16="http://schemas.microsoft.com/office/drawing/2014/main" id="{5021601D-2758-4B15-A31C-FDA184C51B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0" y="963507"/>
            <a:ext cx="6250940" cy="5310072"/>
          </a:xfrm>
        </p:spPr>
        <p:txBody>
          <a:bodyPr vert="horz" lIns="91440" tIns="45720" rIns="91440" bIns="45720" rtlCol="0" anchor="ctr">
            <a:normAutofit/>
          </a:bodyPr>
          <a:lstStyle/>
          <a:p>
            <a:pPr marL="0" indent="0">
              <a:buNone/>
            </a:pPr>
            <a:r>
              <a:rPr lang="en-US" sz="2400" dirty="0" err="1"/>
              <a:t>Tensorflow</a:t>
            </a:r>
            <a:r>
              <a:rPr lang="en-US" sz="2400" dirty="0"/>
              <a:t> and </a:t>
            </a:r>
            <a:r>
              <a:rPr lang="en-US" sz="2400" dirty="0" err="1"/>
              <a:t>Pytorch</a:t>
            </a:r>
            <a:r>
              <a:rPr lang="en-US" sz="2400" dirty="0"/>
              <a:t> are specialized Deep Learning frameworks, that are developed for specific needs. E.g. Image recognition</a:t>
            </a:r>
          </a:p>
          <a:p>
            <a:pPr marL="0" indent="0">
              <a:buNone/>
            </a:pPr>
            <a:endParaRPr lang="en-US" sz="2400" dirty="0"/>
          </a:p>
          <a:p>
            <a:pPr marL="0" indent="0">
              <a:buNone/>
            </a:pPr>
            <a:r>
              <a:rPr lang="en-US" sz="2400" dirty="0"/>
              <a:t>Things don’t go well when you try to use them outside their comfort zone.</a:t>
            </a:r>
          </a:p>
        </p:txBody>
      </p:sp>
    </p:spTree>
    <p:extLst>
      <p:ext uri="{BB962C8B-B14F-4D97-AF65-F5344CB8AC3E}">
        <p14:creationId xmlns:p14="http://schemas.microsoft.com/office/powerpoint/2010/main" val="31148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CA06CD6-90CA-4C45-856C-6771339E1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507"/>
            <a:ext cx="3494362" cy="4930986"/>
          </a:xfrm>
        </p:spPr>
        <p:txBody>
          <a:bodyPr vert="horz" lIns="91440" tIns="45720" rIns="91440" bIns="45720" rtlCol="0" anchor="ctr">
            <a:normAutofit/>
          </a:bodyPr>
          <a:lstStyle/>
          <a:p>
            <a:pPr algn="r"/>
            <a:r>
              <a:rPr lang="en-US" dirty="0">
                <a:solidFill>
                  <a:schemeClr val="accent1"/>
                </a:solidFill>
              </a:rPr>
              <a:t>My favorite deep learning framework</a:t>
            </a:r>
            <a:endParaRPr lang="en-US" kern="1200" dirty="0">
              <a:solidFill>
                <a:schemeClr val="accent1"/>
              </a:solidFill>
              <a:latin typeface="+mj-lt"/>
              <a:ea typeface="+mj-ea"/>
              <a:cs typeface="+mj-cs"/>
            </a:endParaRPr>
          </a:p>
        </p:txBody>
      </p:sp>
      <p:cxnSp>
        <p:nvCxnSpPr>
          <p:cNvPr id="11" name="Straight Connector 10">
            <a:extLst>
              <a:ext uri="{FF2B5EF4-FFF2-40B4-BE49-F238E27FC236}">
                <a16:creationId xmlns:a16="http://schemas.microsoft.com/office/drawing/2014/main" id="{5021601D-2758-4B15-A31C-FDA184C51B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0" y="963507"/>
            <a:ext cx="6250940" cy="4757562"/>
          </a:xfrm>
        </p:spPr>
        <p:txBody>
          <a:bodyPr vert="horz" lIns="91440" tIns="45720" rIns="91440" bIns="45720" rtlCol="0" anchor="t">
            <a:normAutofit/>
          </a:bodyPr>
          <a:lstStyle/>
          <a:p>
            <a:pPr marL="0" indent="0">
              <a:buNone/>
            </a:pPr>
            <a:r>
              <a:rPr lang="en-US" sz="2400" dirty="0"/>
              <a:t>Raster-Vision</a:t>
            </a:r>
          </a:p>
          <a:p>
            <a:pPr marL="0" indent="0">
              <a:buNone/>
            </a:pPr>
            <a:r>
              <a:rPr lang="en-US" sz="2000" dirty="0"/>
              <a:t>https://rastervision.io/ </a:t>
            </a:r>
          </a:p>
          <a:p>
            <a:pPr marL="0" indent="0">
              <a:buNone/>
            </a:pPr>
            <a:r>
              <a:rPr lang="en-US" sz="2000" dirty="0"/>
              <a:t>Raster Vision is an open source framework for Python developers building computer vision models on satellite, aerial, and other large imagery sets (including oblique drone imagery)</a:t>
            </a:r>
          </a:p>
          <a:p>
            <a:pPr marL="0" indent="0">
              <a:buNone/>
            </a:pPr>
            <a:endParaRPr lang="en-US" sz="2000" dirty="0"/>
          </a:p>
        </p:txBody>
      </p:sp>
      <p:pic>
        <p:nvPicPr>
          <p:cNvPr id="6" name="Picture 5" descr="A picture containing photo, different, black, covered&#10;&#10;Description automatically generated">
            <a:extLst>
              <a:ext uri="{FF2B5EF4-FFF2-40B4-BE49-F238E27FC236}">
                <a16:creationId xmlns:a16="http://schemas.microsoft.com/office/drawing/2014/main" id="{0B026085-27D5-4059-A3E5-4C7BE1FC19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9889" y="3339918"/>
            <a:ext cx="5756165" cy="2219309"/>
          </a:xfrm>
          <a:prstGeom prst="rect">
            <a:avLst/>
          </a:prstGeom>
        </p:spPr>
      </p:pic>
    </p:spTree>
    <p:extLst>
      <p:ext uri="{BB962C8B-B14F-4D97-AF65-F5344CB8AC3E}">
        <p14:creationId xmlns:p14="http://schemas.microsoft.com/office/powerpoint/2010/main" val="2236673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Spatial Data vs Big Data</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1" y="963877"/>
            <a:ext cx="6377769" cy="4930246"/>
          </a:xfrm>
        </p:spPr>
        <p:txBody>
          <a:bodyPr anchor="ctr">
            <a:normAutofit/>
          </a:bodyPr>
          <a:lstStyle/>
          <a:p>
            <a:pPr marL="0" indent="0">
              <a:buNone/>
            </a:pPr>
            <a:r>
              <a:rPr lang="en-US" sz="2400"/>
              <a:t>Since everything is relative:</a:t>
            </a:r>
          </a:p>
          <a:p>
            <a:pPr marL="0" indent="0">
              <a:buNone/>
            </a:pPr>
            <a:r>
              <a:rPr lang="en-US" sz="2400"/>
              <a:t> - If you are studying (labeling) small features (e.g. roofs, cars, parking places) you are OK!!! There is nothing to worry about Big Data</a:t>
            </a:r>
          </a:p>
          <a:p>
            <a:pPr marL="0" indent="0">
              <a:buNone/>
            </a:pPr>
            <a:endParaRPr lang="en-US" sz="2400"/>
          </a:p>
          <a:p>
            <a:pPr>
              <a:buFontTx/>
              <a:buChar char="-"/>
            </a:pPr>
            <a:r>
              <a:rPr lang="en-US" sz="2400"/>
              <a:t>If you are studying (labeling) large features (e.g. lakes, oil spills, forests)</a:t>
            </a:r>
          </a:p>
          <a:p>
            <a:pPr marL="0" indent="0">
              <a:buNone/>
            </a:pPr>
            <a:r>
              <a:rPr lang="en-US" sz="2400"/>
              <a:t>You are in Big (Trouble) Data!!!!</a:t>
            </a:r>
          </a:p>
        </p:txBody>
      </p:sp>
    </p:spTree>
    <p:extLst>
      <p:ext uri="{BB962C8B-B14F-4D97-AF65-F5344CB8AC3E}">
        <p14:creationId xmlns:p14="http://schemas.microsoft.com/office/powerpoint/2010/main" val="2062238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Raster-Vision workflow</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close up of a keyboard&#10;&#10;Description automatically generated">
            <a:extLst>
              <a:ext uri="{FF2B5EF4-FFF2-40B4-BE49-F238E27FC236}">
                <a16:creationId xmlns:a16="http://schemas.microsoft.com/office/drawing/2014/main" id="{4B0A38DB-EDF1-4C51-B64B-B99E571CA03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76813" y="2352884"/>
            <a:ext cx="6376987" cy="2152233"/>
          </a:xfrm>
          <a:solidFill>
            <a:schemeClr val="accent1"/>
          </a:solidFill>
        </p:spPr>
      </p:pic>
    </p:spTree>
    <p:extLst>
      <p:ext uri="{BB962C8B-B14F-4D97-AF65-F5344CB8AC3E}">
        <p14:creationId xmlns:p14="http://schemas.microsoft.com/office/powerpoint/2010/main" val="1304265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dirty="0" err="1">
                <a:solidFill>
                  <a:schemeClr val="accent1"/>
                </a:solidFill>
              </a:rPr>
              <a:t>Dockerize</a:t>
            </a:r>
            <a:r>
              <a:rPr lang="en-US" dirty="0">
                <a:solidFill>
                  <a:schemeClr val="accent1"/>
                </a:solidFill>
              </a:rPr>
              <a:t> everything</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1" y="963877"/>
            <a:ext cx="6377769" cy="4930246"/>
          </a:xfrm>
        </p:spPr>
        <p:txBody>
          <a:bodyPr anchor="ctr">
            <a:normAutofit fontScale="70000" lnSpcReduction="20000"/>
          </a:bodyPr>
          <a:lstStyle/>
          <a:p>
            <a:pPr marL="0" indent="0">
              <a:buNone/>
            </a:pPr>
            <a:r>
              <a:rPr lang="en-US" dirty="0"/>
              <a:t>//requirements.txt</a:t>
            </a:r>
          </a:p>
          <a:p>
            <a:pPr marL="0" indent="0">
              <a:buNone/>
            </a:pPr>
            <a:r>
              <a:rPr lang="en-US" dirty="0"/>
              <a:t>azure</a:t>
            </a:r>
            <a:br>
              <a:rPr lang="en-US" sz="2400" dirty="0"/>
            </a:br>
            <a:r>
              <a:rPr lang="en-US" dirty="0"/>
              <a:t>azure-storage</a:t>
            </a:r>
            <a:br>
              <a:rPr lang="en-US" sz="2400" dirty="0"/>
            </a:br>
            <a:r>
              <a:rPr lang="en-US" dirty="0"/>
              <a:t>azure-storage-blob</a:t>
            </a:r>
          </a:p>
          <a:p>
            <a:pPr marL="0" indent="0">
              <a:buNone/>
            </a:pPr>
            <a:endParaRPr lang="en-US" sz="2400" dirty="0"/>
          </a:p>
          <a:p>
            <a:pPr marL="0" indent="0">
              <a:buNone/>
            </a:pPr>
            <a:r>
              <a:rPr lang="en-US" sz="2400" dirty="0"/>
              <a:t>#</a:t>
            </a:r>
            <a:r>
              <a:rPr lang="en-US" sz="2400" dirty="0" err="1"/>
              <a:t>Dockerfile</a:t>
            </a:r>
            <a:endParaRPr lang="en-US" sz="2400" dirty="0"/>
          </a:p>
          <a:p>
            <a:pPr marL="0" indent="0">
              <a:buNone/>
            </a:pPr>
            <a:r>
              <a:rPr lang="en-US" b="1" dirty="0"/>
              <a:t>FROM </a:t>
            </a:r>
            <a:r>
              <a:rPr lang="en-US" dirty="0"/>
              <a:t>quay.io/azavea/raster-vision:pytorch-0.10</a:t>
            </a:r>
            <a:br>
              <a:rPr lang="en-US" sz="2400" dirty="0"/>
            </a:br>
            <a:br>
              <a:rPr lang="en-US" sz="2400" dirty="0"/>
            </a:br>
            <a:br>
              <a:rPr lang="en-US" sz="2400" dirty="0"/>
            </a:br>
            <a:r>
              <a:rPr lang="en-US" b="1" dirty="0"/>
              <a:t>COPY </a:t>
            </a:r>
            <a:r>
              <a:rPr lang="en-US" dirty="0"/>
              <a:t>requirements.txt </a:t>
            </a:r>
            <a:r>
              <a:rPr lang="en-US" b="1" dirty="0"/>
              <a:t>/</a:t>
            </a:r>
            <a:br>
              <a:rPr lang="en-US" b="1" dirty="0"/>
            </a:br>
            <a:r>
              <a:rPr lang="en-US" b="1" dirty="0"/>
              <a:t>RUN </a:t>
            </a:r>
            <a:r>
              <a:rPr lang="en-US" dirty="0"/>
              <a:t>pip install </a:t>
            </a:r>
            <a:r>
              <a:rPr lang="en-US" b="1" dirty="0"/>
              <a:t>-</a:t>
            </a:r>
            <a:r>
              <a:rPr lang="en-US" dirty="0"/>
              <a:t>r </a:t>
            </a:r>
            <a:r>
              <a:rPr lang="en-US" b="1" dirty="0"/>
              <a:t>/</a:t>
            </a:r>
            <a:r>
              <a:rPr lang="en-US" dirty="0"/>
              <a:t>requirements.txt</a:t>
            </a:r>
          </a:p>
          <a:p>
            <a:pPr marL="0" indent="0">
              <a:buNone/>
            </a:pPr>
            <a:endParaRPr lang="en-US" sz="2400" dirty="0"/>
          </a:p>
          <a:p>
            <a:pPr marL="0" indent="0">
              <a:buNone/>
            </a:pPr>
            <a:r>
              <a:rPr lang="en-US" sz="2400" dirty="0"/>
              <a:t>COPY  tiny_spacenet.py</a:t>
            </a:r>
            <a:br>
              <a:rPr lang="en-US" sz="2400" dirty="0"/>
            </a:br>
            <a:br>
              <a:rPr lang="en-US" sz="2400" dirty="0"/>
            </a:br>
            <a:r>
              <a:rPr lang="en-US" b="1" dirty="0"/>
              <a:t>ENV </a:t>
            </a:r>
            <a:r>
              <a:rPr lang="en-US" i="1" dirty="0"/>
              <a:t>PATH</a:t>
            </a:r>
            <a:r>
              <a:rPr lang="en-US" dirty="0"/>
              <a:t>=$</a:t>
            </a:r>
            <a:r>
              <a:rPr lang="en-US" i="1" dirty="0"/>
              <a:t>PATH</a:t>
            </a:r>
            <a:r>
              <a:rPr lang="en-US" dirty="0"/>
              <a:t>:</a:t>
            </a:r>
            <a:r>
              <a:rPr lang="en-US" b="1" dirty="0"/>
              <a:t>/</a:t>
            </a:r>
            <a:r>
              <a:rPr lang="en-US" dirty="0" err="1"/>
              <a:t>src</a:t>
            </a:r>
            <a:br>
              <a:rPr lang="en-US" sz="2400" dirty="0"/>
            </a:br>
            <a:r>
              <a:rPr lang="en-US" b="1" dirty="0"/>
              <a:t>ENV </a:t>
            </a:r>
            <a:r>
              <a:rPr lang="en-US" i="1" dirty="0"/>
              <a:t>PYTHONPATH </a:t>
            </a:r>
            <a:r>
              <a:rPr lang="en-US" b="1" dirty="0"/>
              <a:t>/</a:t>
            </a:r>
            <a:r>
              <a:rPr lang="en-US" dirty="0" err="1"/>
              <a:t>src</a:t>
            </a:r>
            <a:br>
              <a:rPr lang="en-US" sz="2400" dirty="0"/>
            </a:br>
            <a:br>
              <a:rPr lang="en-US" sz="2400" dirty="0"/>
            </a:br>
            <a:r>
              <a:rPr lang="en-US" b="1" dirty="0"/>
              <a:t>ADD </a:t>
            </a:r>
            <a:r>
              <a:rPr lang="en-US" dirty="0"/>
              <a:t>.</a:t>
            </a:r>
            <a:r>
              <a:rPr lang="en-US" b="1" dirty="0"/>
              <a:t>/ /</a:t>
            </a:r>
            <a:r>
              <a:rPr lang="en-US" dirty="0" err="1"/>
              <a:t>src</a:t>
            </a:r>
            <a:br>
              <a:rPr lang="en-US" sz="2400" dirty="0"/>
            </a:br>
            <a:r>
              <a:rPr lang="en-US" b="1" dirty="0"/>
              <a:t>WORKDIR /</a:t>
            </a:r>
            <a:r>
              <a:rPr lang="en-US" dirty="0" err="1"/>
              <a:t>src</a:t>
            </a:r>
            <a:r>
              <a:rPr lang="en-US" b="1" dirty="0"/>
              <a:t>/</a:t>
            </a:r>
            <a:endParaRPr lang="en-US" sz="2400" dirty="0"/>
          </a:p>
        </p:txBody>
      </p:sp>
    </p:spTree>
    <p:extLst>
      <p:ext uri="{BB962C8B-B14F-4D97-AF65-F5344CB8AC3E}">
        <p14:creationId xmlns:p14="http://schemas.microsoft.com/office/powerpoint/2010/main" val="1038602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Write experiments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4" name="Screen Recording 3">
            <a:hlinkClick r:id="" action="ppaction://media"/>
            <a:extLst>
              <a:ext uri="{FF2B5EF4-FFF2-40B4-BE49-F238E27FC236}">
                <a16:creationId xmlns:a16="http://schemas.microsoft.com/office/drawing/2014/main" id="{F6624DA4-A6D4-432B-857D-C12D54414D4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976813" y="1711325"/>
            <a:ext cx="6376987" cy="3433763"/>
          </a:xfrm>
        </p:spPr>
      </p:pic>
    </p:spTree>
    <p:extLst>
      <p:ext uri="{BB962C8B-B14F-4D97-AF65-F5344CB8AC3E}">
        <p14:creationId xmlns:p14="http://schemas.microsoft.com/office/powerpoint/2010/main" val="214787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Build &amp; run</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1" y="963877"/>
            <a:ext cx="6377769" cy="4930246"/>
          </a:xfrm>
        </p:spPr>
        <p:txBody>
          <a:bodyPr anchor="ctr">
            <a:normAutofit fontScale="92500" lnSpcReduction="10000"/>
          </a:bodyPr>
          <a:lstStyle/>
          <a:p>
            <a:pPr marL="0" indent="0">
              <a:buNone/>
            </a:pPr>
            <a:r>
              <a:rPr lang="en-US" dirty="0"/>
              <a:t>//Build docker image</a:t>
            </a:r>
          </a:p>
          <a:p>
            <a:pPr marL="0" indent="0">
              <a:buNone/>
            </a:pPr>
            <a:r>
              <a:rPr lang="en-US" dirty="0"/>
              <a:t>docker build -t charmatzis/</a:t>
            </a:r>
            <a:r>
              <a:rPr lang="en-US" dirty="0" err="1"/>
              <a:t>raster_vision_azure_batch_demo</a:t>
            </a:r>
            <a:r>
              <a:rPr lang="en-US" dirty="0"/>
              <a:t> .</a:t>
            </a:r>
          </a:p>
          <a:p>
            <a:pPr marL="0" indent="0">
              <a:buNone/>
            </a:pPr>
            <a:endParaRPr lang="en-US" sz="2400" dirty="0"/>
          </a:p>
          <a:p>
            <a:pPr marL="0" indent="0">
              <a:buNone/>
            </a:pPr>
            <a:r>
              <a:rPr lang="en-US" sz="2400" dirty="0"/>
              <a:t>//Run it</a:t>
            </a:r>
          </a:p>
          <a:p>
            <a:pPr marL="0" indent="0">
              <a:buNone/>
            </a:pPr>
            <a:r>
              <a:rPr lang="en-US" dirty="0"/>
              <a:t>docker run charmatzis/</a:t>
            </a:r>
            <a:r>
              <a:rPr lang="en-US" dirty="0" err="1"/>
              <a:t>raster_vision_azure_batch_demo</a:t>
            </a:r>
            <a:r>
              <a:rPr lang="en-US" dirty="0"/>
              <a:t> python /src/tiny_spacenet.py -- </a:t>
            </a:r>
            <a:r>
              <a:rPr lang="en-US" dirty="0" err="1"/>
              <a:t>base_uri</a:t>
            </a:r>
            <a:endParaRPr lang="en-US" dirty="0"/>
          </a:p>
          <a:p>
            <a:pPr marL="0" indent="0">
              <a:buNone/>
            </a:pPr>
            <a:r>
              <a:rPr lang="en-US" dirty="0"/>
              <a:t> wasbs://</a:t>
            </a:r>
            <a:r>
              <a:rPr lang="en-US" dirty="0">
                <a:hlinkClick r:id="rId3"/>
              </a:rPr>
              <a:t>demo@charmatzis.blob.core.windows.net</a:t>
            </a:r>
            <a:r>
              <a:rPr lang="en-US" dirty="0"/>
              <a:t>/ --</a:t>
            </a:r>
            <a:r>
              <a:rPr lang="en-US" dirty="0" err="1"/>
              <a:t>root_uri</a:t>
            </a:r>
            <a:r>
              <a:rPr lang="en-US" dirty="0"/>
              <a:t> wasbs://</a:t>
            </a:r>
            <a:r>
              <a:rPr lang="en-US" dirty="0">
                <a:hlinkClick r:id="rId4"/>
              </a:rPr>
              <a:t>demo@charmatzisdata.blob.core.windows.net</a:t>
            </a:r>
            <a:r>
              <a:rPr lang="en-US" dirty="0"/>
              <a:t>/results</a:t>
            </a:r>
          </a:p>
          <a:p>
            <a:pPr marL="0" indent="0">
              <a:buNone/>
            </a:pPr>
            <a:endParaRPr lang="en-US" sz="2400" dirty="0"/>
          </a:p>
        </p:txBody>
      </p:sp>
    </p:spTree>
    <p:extLst>
      <p:ext uri="{BB962C8B-B14F-4D97-AF65-F5344CB8AC3E}">
        <p14:creationId xmlns:p14="http://schemas.microsoft.com/office/powerpoint/2010/main" val="2325075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The </a:t>
            </a:r>
            <a:r>
              <a:rPr lang="en-US" dirty="0" err="1">
                <a:solidFill>
                  <a:schemeClr val="accent1"/>
                </a:solidFill>
              </a:rPr>
              <a:t>Don’t’s</a:t>
            </a:r>
            <a:endParaRPr lang="en-US" dirty="0">
              <a:solidFill>
                <a:schemeClr val="accent1"/>
              </a:solidFill>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1" y="963877"/>
            <a:ext cx="6377769" cy="4930246"/>
          </a:xfrm>
        </p:spPr>
        <p:txBody>
          <a:bodyPr anchor="ctr">
            <a:normAutofit/>
          </a:bodyPr>
          <a:lstStyle/>
          <a:p>
            <a:pPr marL="457200" indent="-457200">
              <a:buAutoNum type="arabicPeriod"/>
            </a:pPr>
            <a:r>
              <a:rPr lang="en-US" sz="2400" dirty="0"/>
              <a:t>Never use Windows, always Linux</a:t>
            </a:r>
          </a:p>
          <a:p>
            <a:pPr marL="457200" indent="-457200">
              <a:buAutoNum type="arabicPeriod"/>
            </a:pPr>
            <a:r>
              <a:rPr lang="en-US" sz="2400" dirty="0"/>
              <a:t>Don’t use the CPU versions, always the GPU</a:t>
            </a:r>
          </a:p>
          <a:p>
            <a:pPr marL="457200" indent="-457200">
              <a:buAutoNum type="arabicPeriod"/>
            </a:pPr>
            <a:r>
              <a:rPr lang="en-US" sz="2400" dirty="0"/>
              <a:t>Never run it in your local computer.</a:t>
            </a:r>
          </a:p>
          <a:p>
            <a:pPr marL="457200" indent="-457200">
              <a:buAutoNum type="arabicPeriod"/>
            </a:pPr>
            <a:endParaRPr lang="en-US" sz="2400" dirty="0"/>
          </a:p>
          <a:p>
            <a:pPr>
              <a:buFontTx/>
              <a:buChar char="-"/>
            </a:pPr>
            <a:r>
              <a:rPr lang="en-US" sz="2400" dirty="0"/>
              <a:t>Bonus – </a:t>
            </a:r>
          </a:p>
          <a:p>
            <a:pPr marL="0" indent="0">
              <a:buNone/>
            </a:pPr>
            <a:r>
              <a:rPr lang="en-US" sz="2400" dirty="0"/>
              <a:t>4.    Don’t go to your supervisor for a new Alienware laptop….  ;-)</a:t>
            </a:r>
          </a:p>
        </p:txBody>
      </p:sp>
    </p:spTree>
    <p:extLst>
      <p:ext uri="{BB962C8B-B14F-4D97-AF65-F5344CB8AC3E}">
        <p14:creationId xmlns:p14="http://schemas.microsoft.com/office/powerpoint/2010/main" val="3224616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If not local, then what?</a:t>
            </a:r>
          </a:p>
        </p:txBody>
      </p:sp>
      <p:graphicFrame>
        <p:nvGraphicFramePr>
          <p:cNvPr id="12" name="Content Placeholder 2">
            <a:extLst>
              <a:ext uri="{FF2B5EF4-FFF2-40B4-BE49-F238E27FC236}">
                <a16:creationId xmlns:a16="http://schemas.microsoft.com/office/drawing/2014/main" id="{84890F8F-FB0C-4054-8EF7-072000D8AE04}"/>
              </a:ext>
            </a:extLst>
          </p:cNvPr>
          <p:cNvGraphicFramePr>
            <a:graphicFrameLocks noGrp="1"/>
          </p:cNvGraphicFramePr>
          <p:nvPr>
            <p:ph idx="1"/>
            <p:extLst>
              <p:ext uri="{D42A27DB-BD31-4B8C-83A1-F6EECF244321}">
                <p14:modId xmlns:p14="http://schemas.microsoft.com/office/powerpoint/2010/main" val="330273113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9159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Agenda</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1" y="963877"/>
            <a:ext cx="6377769" cy="4930246"/>
          </a:xfrm>
        </p:spPr>
        <p:txBody>
          <a:bodyPr anchor="ctr">
            <a:normAutofit/>
          </a:bodyPr>
          <a:lstStyle/>
          <a:p>
            <a:r>
              <a:rPr lang="en-US" sz="2400" dirty="0"/>
              <a:t>Few things about me</a:t>
            </a:r>
          </a:p>
          <a:p>
            <a:r>
              <a:rPr lang="en-US" sz="2400" dirty="0"/>
              <a:t>Introduction to AI</a:t>
            </a:r>
          </a:p>
          <a:p>
            <a:r>
              <a:rPr lang="en-US" sz="2400" dirty="0"/>
              <a:t>Earth Observation Data and where to find them</a:t>
            </a:r>
          </a:p>
          <a:p>
            <a:r>
              <a:rPr lang="en-US" sz="2400" dirty="0"/>
              <a:t>Choosing the right way with the right tools</a:t>
            </a:r>
          </a:p>
          <a:p>
            <a:r>
              <a:rPr lang="en-US" sz="2400" dirty="0"/>
              <a:t>Going to Azure for full power</a:t>
            </a:r>
          </a:p>
          <a:p>
            <a:r>
              <a:rPr lang="en-US" sz="2400" dirty="0"/>
              <a:t>Conclusions</a:t>
            </a:r>
          </a:p>
        </p:txBody>
      </p:sp>
    </p:spTree>
    <p:extLst>
      <p:ext uri="{BB962C8B-B14F-4D97-AF65-F5344CB8AC3E}">
        <p14:creationId xmlns:p14="http://schemas.microsoft.com/office/powerpoint/2010/main" val="28997893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Move images to Azure with 3 simple moves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1" y="663547"/>
            <a:ext cx="6377769" cy="5230576"/>
          </a:xfrm>
        </p:spPr>
        <p:txBody>
          <a:bodyPr anchor="ctr">
            <a:normAutofit fontScale="92500"/>
          </a:bodyPr>
          <a:lstStyle/>
          <a:p>
            <a:r>
              <a:rPr lang="en-US" dirty="0"/>
              <a:t>Azure Container Registry</a:t>
            </a:r>
            <a:br>
              <a:rPr lang="en-US" dirty="0"/>
            </a:br>
            <a:r>
              <a:rPr lang="en-US" sz="2600" dirty="0">
                <a:latin typeface="Menlo"/>
              </a:rPr>
              <a:t>docker login athensaibootcampdemo.azurecr.io</a:t>
            </a:r>
          </a:p>
          <a:p>
            <a:endParaRPr lang="en-US" sz="2400" dirty="0">
              <a:latin typeface="Menlo"/>
            </a:endParaRPr>
          </a:p>
          <a:p>
            <a:r>
              <a:rPr lang="en-US" dirty="0"/>
              <a:t>Tag your docker container</a:t>
            </a:r>
            <a:br>
              <a:rPr lang="en-US" dirty="0"/>
            </a:br>
            <a:r>
              <a:rPr lang="en-US" sz="2400" dirty="0">
                <a:latin typeface="Menlo"/>
              </a:rPr>
              <a:t>docker tag charmatzis/</a:t>
            </a:r>
            <a:r>
              <a:rPr lang="en-US" sz="2400" dirty="0" err="1">
                <a:latin typeface="Menlo"/>
              </a:rPr>
              <a:t>raster_vision_azure_batch_demo:latest</a:t>
            </a:r>
            <a:r>
              <a:rPr lang="en-US" sz="2400" dirty="0">
                <a:latin typeface="Menlo"/>
              </a:rPr>
              <a:t> athensaibootcampdemo.azurecr.io/charmatzis/ </a:t>
            </a:r>
            <a:r>
              <a:rPr lang="en-US" sz="2400" dirty="0" err="1">
                <a:latin typeface="Menlo"/>
              </a:rPr>
              <a:t>raster_vision_azure_batch_demo</a:t>
            </a:r>
            <a:r>
              <a:rPr lang="en-US" sz="2400" dirty="0">
                <a:latin typeface="Menlo"/>
              </a:rPr>
              <a:t> :latest</a:t>
            </a:r>
          </a:p>
          <a:p>
            <a:endParaRPr lang="en-US" sz="2400" dirty="0">
              <a:latin typeface="Menlo"/>
            </a:endParaRPr>
          </a:p>
          <a:p>
            <a:r>
              <a:rPr lang="en-US" dirty="0"/>
              <a:t>Upload it to ACR</a:t>
            </a:r>
            <a:br>
              <a:rPr lang="en-US" sz="2400" dirty="0">
                <a:latin typeface="Menlo"/>
              </a:rPr>
            </a:br>
            <a:r>
              <a:rPr lang="en-US" sz="2400" dirty="0">
                <a:latin typeface="Menlo"/>
              </a:rPr>
              <a:t>docker push athensaibootcampdemo.azurecr.io/ </a:t>
            </a:r>
            <a:r>
              <a:rPr lang="en-US" sz="2400" dirty="0" err="1">
                <a:latin typeface="Menlo"/>
              </a:rPr>
              <a:t>athensaibootcampdemo</a:t>
            </a:r>
            <a:r>
              <a:rPr lang="en-US" sz="2400" dirty="0">
                <a:latin typeface="Menlo"/>
              </a:rPr>
              <a:t> / </a:t>
            </a:r>
            <a:r>
              <a:rPr lang="en-US" sz="2400" dirty="0" err="1">
                <a:latin typeface="Menlo"/>
              </a:rPr>
              <a:t>raster_vision_azure_batch_demo</a:t>
            </a:r>
            <a:r>
              <a:rPr lang="en-US" sz="2400" dirty="0">
                <a:latin typeface="Menlo"/>
              </a:rPr>
              <a:t> :latest</a:t>
            </a:r>
          </a:p>
          <a:p>
            <a:pPr marL="0" indent="0">
              <a:buNone/>
            </a:pPr>
            <a:endParaRPr lang="en-US" dirty="0"/>
          </a:p>
        </p:txBody>
      </p:sp>
    </p:spTree>
    <p:extLst>
      <p:ext uri="{BB962C8B-B14F-4D97-AF65-F5344CB8AC3E}">
        <p14:creationId xmlns:p14="http://schemas.microsoft.com/office/powerpoint/2010/main" val="21855942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Run it on Azure Batch</a:t>
            </a:r>
          </a:p>
        </p:txBody>
      </p:sp>
      <p:cxnSp>
        <p:nvCxnSpPr>
          <p:cNvPr id="17" name="Straight Connector 1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Screen Recording 3">
            <a:hlinkClick r:id="" action="ppaction://media"/>
            <a:extLst>
              <a:ext uri="{FF2B5EF4-FFF2-40B4-BE49-F238E27FC236}">
                <a16:creationId xmlns:a16="http://schemas.microsoft.com/office/drawing/2014/main" id="{501D3B4C-6812-41B9-95E2-9E0B8080511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349718" y="2509911"/>
            <a:ext cx="7437464" cy="3997637"/>
          </a:xfrm>
          <a:prstGeom prst="rect">
            <a:avLst/>
          </a:prstGeom>
        </p:spPr>
      </p:pic>
    </p:spTree>
    <p:extLst>
      <p:ext uri="{BB962C8B-B14F-4D97-AF65-F5344CB8AC3E}">
        <p14:creationId xmlns:p14="http://schemas.microsoft.com/office/powerpoint/2010/main" val="4039552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4000"/>
            </a:schemeClr>
          </a:solidFill>
          <a:ln w="127000" cap="sq" cmpd="thinThick">
            <a:solidFill>
              <a:schemeClr val="tx1">
                <a:lumMod val="85000"/>
                <a:lumOff val="1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631825"/>
            <a:ext cx="10515600" cy="1325563"/>
          </a:xfrm>
        </p:spPr>
        <p:txBody>
          <a:bodyPr>
            <a:normAutofit/>
          </a:bodyPr>
          <a:lstStyle/>
          <a:p>
            <a:r>
              <a:rPr lang="en-US"/>
              <a:t>Run it on Azure Batch…</a:t>
            </a:r>
            <a:br>
              <a:rPr lang="en-US"/>
            </a:br>
            <a:r>
              <a:rPr lang="en-US"/>
              <a:t>But how?</a:t>
            </a:r>
          </a:p>
        </p:txBody>
      </p: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838200" y="2057400"/>
            <a:ext cx="10515600" cy="3871762"/>
          </a:xfrm>
        </p:spPr>
        <p:txBody>
          <a:bodyPr>
            <a:normAutofit/>
          </a:bodyPr>
          <a:lstStyle/>
          <a:p>
            <a:r>
              <a:rPr lang="en-US" sz="2400" dirty="0"/>
              <a:t>It connects to your container registry and uses those docker images</a:t>
            </a:r>
          </a:p>
          <a:p>
            <a:r>
              <a:rPr lang="en-US" sz="2400" dirty="0"/>
              <a:t>Create a Pool if it doesn’t exist yet. Here, you can configure which kind of VMs and how many of them you want in your pool. And more importantly, you can specify that it are Low </a:t>
            </a:r>
            <a:r>
              <a:rPr lang="en-US" sz="2400" dirty="0" err="1"/>
              <a:t>Prio</a:t>
            </a:r>
            <a:r>
              <a:rPr lang="en-US" sz="2400" dirty="0"/>
              <a:t> VMs, which are cheap.</a:t>
            </a:r>
          </a:p>
          <a:p>
            <a:r>
              <a:rPr lang="en-US" sz="2400" dirty="0"/>
              <a:t>Create a Job within the Pool</a:t>
            </a:r>
          </a:p>
          <a:p>
            <a:r>
              <a:rPr lang="en-US" sz="2400" dirty="0"/>
              <a:t>Create a separate task to process each year of data. In a real-life situation, you would have a task for each day of data.</a:t>
            </a:r>
          </a:p>
        </p:txBody>
      </p:sp>
    </p:spTree>
    <p:extLst>
      <p:ext uri="{BB962C8B-B14F-4D97-AF65-F5344CB8AC3E}">
        <p14:creationId xmlns:p14="http://schemas.microsoft.com/office/powerpoint/2010/main" val="12898228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$Pricing$</a:t>
            </a:r>
            <a:br>
              <a:rPr lang="en-US">
                <a:solidFill>
                  <a:schemeClr val="accent1"/>
                </a:solidFill>
              </a:rPr>
            </a:br>
            <a:endParaRPr lang="en-US" dirty="0">
              <a:solidFill>
                <a:schemeClr val="accent1"/>
              </a:solidFill>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1" y="963877"/>
            <a:ext cx="6926878" cy="4930246"/>
          </a:xfrm>
        </p:spPr>
        <p:txBody>
          <a:bodyPr anchor="t">
            <a:normAutofit fontScale="92500"/>
          </a:bodyPr>
          <a:lstStyle/>
          <a:p>
            <a:pPr marL="0" indent="0">
              <a:buNone/>
            </a:pPr>
            <a:r>
              <a:rPr lang="en-US" dirty="0"/>
              <a:t>NC-series</a:t>
            </a:r>
            <a:r>
              <a:rPr lang="en-US" sz="2400" dirty="0"/>
              <a:t> </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b="1" dirty="0"/>
              <a:t>NCsv2-series</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dirty="0"/>
              <a:t>https://azure.microsoft.com/en-us/pricing/details/batch/</a:t>
            </a:r>
          </a:p>
          <a:p>
            <a:pPr marL="0" indent="0">
              <a:buNone/>
            </a:pPr>
            <a:endParaRPr lang="en-US" sz="2400" dirty="0"/>
          </a:p>
        </p:txBody>
      </p:sp>
      <p:pic>
        <p:nvPicPr>
          <p:cNvPr id="4" name="Picture 3">
            <a:extLst>
              <a:ext uri="{FF2B5EF4-FFF2-40B4-BE49-F238E27FC236}">
                <a16:creationId xmlns:a16="http://schemas.microsoft.com/office/drawing/2014/main" id="{550CF677-AA4D-4342-AA3D-CD898F1B7A4E}"/>
              </a:ext>
            </a:extLst>
          </p:cNvPr>
          <p:cNvPicPr>
            <a:picLocks noChangeAspect="1"/>
          </p:cNvPicPr>
          <p:nvPr/>
        </p:nvPicPr>
        <p:blipFill>
          <a:blip r:embed="rId3"/>
          <a:stretch>
            <a:fillRect/>
          </a:stretch>
        </p:blipFill>
        <p:spPr>
          <a:xfrm>
            <a:off x="5074399" y="1417341"/>
            <a:ext cx="7021233" cy="1466391"/>
          </a:xfrm>
          <a:prstGeom prst="rect">
            <a:avLst/>
          </a:prstGeom>
        </p:spPr>
      </p:pic>
      <p:pic>
        <p:nvPicPr>
          <p:cNvPr id="5" name="Picture 4">
            <a:extLst>
              <a:ext uri="{FF2B5EF4-FFF2-40B4-BE49-F238E27FC236}">
                <a16:creationId xmlns:a16="http://schemas.microsoft.com/office/drawing/2014/main" id="{B6D18CF5-9CC5-4EAE-B559-F7C10E8C3075}"/>
              </a:ext>
            </a:extLst>
          </p:cNvPr>
          <p:cNvPicPr>
            <a:picLocks noChangeAspect="1"/>
          </p:cNvPicPr>
          <p:nvPr/>
        </p:nvPicPr>
        <p:blipFill>
          <a:blip r:embed="rId4"/>
          <a:stretch>
            <a:fillRect/>
          </a:stretch>
        </p:blipFill>
        <p:spPr>
          <a:xfrm>
            <a:off x="5072391" y="3826974"/>
            <a:ext cx="6926879" cy="1466392"/>
          </a:xfrm>
          <a:prstGeom prst="rect">
            <a:avLst/>
          </a:prstGeom>
        </p:spPr>
      </p:pic>
    </p:spTree>
    <p:extLst>
      <p:ext uri="{BB962C8B-B14F-4D97-AF65-F5344CB8AC3E}">
        <p14:creationId xmlns:p14="http://schemas.microsoft.com/office/powerpoint/2010/main" val="26340607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How can I monitor my Batch?</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C8149024-3440-45A3-916C-95CC0FBE6A00}"/>
              </a:ext>
            </a:extLst>
          </p:cNvPr>
          <p:cNvPicPr>
            <a:picLocks noGrp="1" noChangeAspect="1"/>
          </p:cNvPicPr>
          <p:nvPr>
            <p:ph idx="1"/>
          </p:nvPr>
        </p:nvPicPr>
        <p:blipFill>
          <a:blip r:embed="rId3"/>
          <a:stretch>
            <a:fillRect/>
          </a:stretch>
        </p:blipFill>
        <p:spPr>
          <a:xfrm>
            <a:off x="4976813" y="1134060"/>
            <a:ext cx="6376987" cy="4589880"/>
          </a:xfrm>
          <a:prstGeom prst="rect">
            <a:avLst/>
          </a:prstGeom>
        </p:spPr>
      </p:pic>
    </p:spTree>
    <p:extLst>
      <p:ext uri="{BB962C8B-B14F-4D97-AF65-F5344CB8AC3E}">
        <p14:creationId xmlns:p14="http://schemas.microsoft.com/office/powerpoint/2010/main" val="33451466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Conclusions</a:t>
            </a:r>
            <a:br>
              <a:rPr lang="en-US" dirty="0">
                <a:solidFill>
                  <a:schemeClr val="accent1"/>
                </a:solidFill>
              </a:rPr>
            </a:br>
            <a:endParaRPr lang="en-US" dirty="0">
              <a:solidFill>
                <a:schemeClr val="accent1"/>
              </a:solidFill>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1" y="963877"/>
            <a:ext cx="6926878" cy="4930246"/>
          </a:xfrm>
        </p:spPr>
        <p:txBody>
          <a:bodyPr anchor="ctr">
            <a:normAutofit/>
          </a:bodyPr>
          <a:lstStyle/>
          <a:p>
            <a:r>
              <a:rPr lang="en-US" sz="2400" dirty="0"/>
              <a:t>If you have normal experiments, use Azure Machine Learning</a:t>
            </a:r>
          </a:p>
          <a:p>
            <a:r>
              <a:rPr lang="en-US" sz="2400" dirty="0"/>
              <a:t>If you are working in some crazy stuff go straight to Azure Batch using containers.</a:t>
            </a:r>
          </a:p>
          <a:p>
            <a:r>
              <a:rPr lang="en-US" sz="2400" dirty="0"/>
              <a:t>Never, use your laptop for deep learning…</a:t>
            </a:r>
          </a:p>
        </p:txBody>
      </p:sp>
    </p:spTree>
    <p:extLst>
      <p:ext uri="{BB962C8B-B14F-4D97-AF65-F5344CB8AC3E}">
        <p14:creationId xmlns:p14="http://schemas.microsoft.com/office/powerpoint/2010/main" val="34730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3">
            <a:extLst>
              <a:ext uri="{FF2B5EF4-FFF2-40B4-BE49-F238E27FC236}">
                <a16:creationId xmlns:a16="http://schemas.microsoft.com/office/drawing/2014/main" id="{6F9EB9F2-07E2-4D64-BBD8-BB5B217F1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4380588" y="965199"/>
            <a:ext cx="6766078" cy="4927601"/>
          </a:xfrm>
        </p:spPr>
        <p:txBody>
          <a:bodyPr vert="horz" lIns="91440" tIns="45720" rIns="91440" bIns="45720" rtlCol="0" anchor="ctr">
            <a:normAutofit/>
          </a:bodyPr>
          <a:lstStyle/>
          <a:p>
            <a:r>
              <a:rPr lang="en-US" sz="5400" kern="1200">
                <a:solidFill>
                  <a:schemeClr val="tx1">
                    <a:lumMod val="85000"/>
                    <a:lumOff val="15000"/>
                  </a:schemeClr>
                </a:solidFill>
                <a:latin typeface="+mj-lt"/>
                <a:ea typeface="+mj-ea"/>
                <a:cs typeface="+mj-cs"/>
              </a:rPr>
              <a:t>Thank U</a:t>
            </a:r>
            <a:br>
              <a:rPr lang="en-US" sz="5400" kern="1200">
                <a:solidFill>
                  <a:schemeClr val="tx1">
                    <a:lumMod val="85000"/>
                    <a:lumOff val="15000"/>
                  </a:schemeClr>
                </a:solidFill>
                <a:latin typeface="+mj-lt"/>
                <a:ea typeface="+mj-ea"/>
                <a:cs typeface="+mj-cs"/>
              </a:rPr>
            </a:br>
            <a:br>
              <a:rPr lang="en-US" sz="5400" kern="1200">
                <a:solidFill>
                  <a:schemeClr val="tx1">
                    <a:lumMod val="85000"/>
                    <a:lumOff val="15000"/>
                  </a:schemeClr>
                </a:solidFill>
                <a:latin typeface="+mj-lt"/>
                <a:ea typeface="+mj-ea"/>
                <a:cs typeface="+mj-cs"/>
              </a:rPr>
            </a:br>
            <a:r>
              <a:rPr lang="en-US" sz="5400" kern="1200">
                <a:solidFill>
                  <a:schemeClr val="tx1">
                    <a:lumMod val="85000"/>
                    <a:lumOff val="15000"/>
                  </a:schemeClr>
                </a:solidFill>
                <a:latin typeface="+mj-lt"/>
                <a:ea typeface="+mj-ea"/>
                <a:cs typeface="+mj-cs"/>
              </a:rPr>
              <a:t>&amp; </a:t>
            </a:r>
            <a:br>
              <a:rPr lang="en-US" sz="5400" kern="1200">
                <a:solidFill>
                  <a:schemeClr val="tx1">
                    <a:lumMod val="85000"/>
                    <a:lumOff val="15000"/>
                  </a:schemeClr>
                </a:solidFill>
                <a:latin typeface="+mj-lt"/>
                <a:ea typeface="+mj-ea"/>
                <a:cs typeface="+mj-cs"/>
              </a:rPr>
            </a:br>
            <a:br>
              <a:rPr lang="en-US" sz="5400" kern="1200">
                <a:solidFill>
                  <a:schemeClr val="tx1">
                    <a:lumMod val="85000"/>
                    <a:lumOff val="15000"/>
                  </a:schemeClr>
                </a:solidFill>
                <a:latin typeface="+mj-lt"/>
                <a:ea typeface="+mj-ea"/>
                <a:cs typeface="+mj-cs"/>
              </a:rPr>
            </a:br>
            <a:r>
              <a:rPr lang="en-US" sz="5400" kern="1200">
                <a:solidFill>
                  <a:schemeClr val="tx1">
                    <a:lumMod val="85000"/>
                    <a:lumOff val="15000"/>
                  </a:schemeClr>
                </a:solidFill>
                <a:latin typeface="+mj-lt"/>
                <a:ea typeface="+mj-ea"/>
                <a:cs typeface="+mj-cs"/>
              </a:rPr>
              <a:t>Questions</a:t>
            </a:r>
          </a:p>
        </p:txBody>
      </p:sp>
      <p:cxnSp>
        <p:nvCxnSpPr>
          <p:cNvPr id="21" name="Straight Connector 15">
            <a:extLst>
              <a:ext uri="{FF2B5EF4-FFF2-40B4-BE49-F238E27FC236}">
                <a16:creationId xmlns:a16="http://schemas.microsoft.com/office/drawing/2014/main" id="{F0C57C7C-DFE9-4A1E-B7A9-DF40E63366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1955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Few things about me</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1" y="963877"/>
            <a:ext cx="6377769" cy="4930246"/>
          </a:xfrm>
        </p:spPr>
        <p:txBody>
          <a:bodyPr anchor="ctr">
            <a:normAutofit/>
          </a:bodyPr>
          <a:lstStyle/>
          <a:p>
            <a:r>
              <a:rPr lang="en-US" sz="2400" dirty="0"/>
              <a:t>Project manager @TA-</a:t>
            </a:r>
            <a:r>
              <a:rPr lang="en-US" sz="2400" dirty="0" err="1"/>
              <a:t>Geoforce</a:t>
            </a:r>
            <a:endParaRPr lang="en-US" sz="2400" dirty="0"/>
          </a:p>
          <a:p>
            <a:r>
              <a:rPr lang="en-US" sz="2400" dirty="0"/>
              <a:t>GIS Specialist 10+ years</a:t>
            </a:r>
          </a:p>
          <a:p>
            <a:r>
              <a:rPr lang="en-US" sz="2400" dirty="0"/>
              <a:t>AI professional</a:t>
            </a:r>
          </a:p>
          <a:p>
            <a:r>
              <a:rPr lang="en-US" sz="2400" dirty="0"/>
              <a:t>Open Source enthusiasm </a:t>
            </a:r>
          </a:p>
          <a:p>
            <a:r>
              <a:rPr lang="en-US" sz="2400" dirty="0"/>
              <a:t>Piano player</a:t>
            </a:r>
          </a:p>
        </p:txBody>
      </p:sp>
      <p:pic>
        <p:nvPicPr>
          <p:cNvPr id="6" name="Screen Recording 3">
            <a:hlinkClick r:id="" action="ppaction://media"/>
            <a:extLst>
              <a:ext uri="{FF2B5EF4-FFF2-40B4-BE49-F238E27FC236}">
                <a16:creationId xmlns:a16="http://schemas.microsoft.com/office/drawing/2014/main" id="{6CB3AFC9-117C-4F9A-B69A-F0C05DB265B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b="10075"/>
          <a:stretch/>
        </p:blipFill>
        <p:spPr>
          <a:xfrm>
            <a:off x="7251488" y="4224042"/>
            <a:ext cx="4276965" cy="2139359"/>
          </a:xfrm>
          <a:prstGeom prst="rect">
            <a:avLst/>
          </a:prstGeom>
        </p:spPr>
      </p:pic>
      <p:sp>
        <p:nvSpPr>
          <p:cNvPr id="7" name="TextBox 6">
            <a:extLst>
              <a:ext uri="{FF2B5EF4-FFF2-40B4-BE49-F238E27FC236}">
                <a16:creationId xmlns:a16="http://schemas.microsoft.com/office/drawing/2014/main" id="{56167BF5-EB31-4449-B6A8-4A19A214A56C}"/>
              </a:ext>
            </a:extLst>
          </p:cNvPr>
          <p:cNvSpPr txBox="1"/>
          <p:nvPr/>
        </p:nvSpPr>
        <p:spPr>
          <a:xfrm>
            <a:off x="4610113" y="5836375"/>
            <a:ext cx="2641375" cy="584775"/>
          </a:xfrm>
          <a:prstGeom prst="rect">
            <a:avLst/>
          </a:prstGeom>
          <a:noFill/>
        </p:spPr>
        <p:txBody>
          <a:bodyPr wrap="square" rtlCol="0">
            <a:spAutoFit/>
          </a:bodyPr>
          <a:lstStyle/>
          <a:p>
            <a:r>
              <a:rPr lang="en-US" sz="1600" i="1" dirty="0"/>
              <a:t>Chopin – Heroic Polonaise</a:t>
            </a:r>
          </a:p>
          <a:p>
            <a:r>
              <a:rPr lang="en-US" sz="1600" i="1" dirty="0"/>
              <a:t>Source: youtube.com/</a:t>
            </a:r>
            <a:r>
              <a:rPr lang="en-US" sz="1600" i="1" dirty="0" err="1"/>
              <a:t>Rouseau</a:t>
            </a:r>
            <a:endParaRPr lang="en-US" sz="1600" i="1" dirty="0"/>
          </a:p>
        </p:txBody>
      </p:sp>
    </p:spTree>
    <p:extLst>
      <p:ext uri="{BB962C8B-B14F-4D97-AF65-F5344CB8AC3E}">
        <p14:creationId xmlns:p14="http://schemas.microsoft.com/office/powerpoint/2010/main" val="3146867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584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10" repeatCount="indefinite" fill="remove" display="0">
                  <p:stCondLst>
                    <p:cond delay="indefinite"/>
                  </p:stCondLst>
                </p:cTn>
                <p:tgtEl>
                  <p:spTgt spid="6"/>
                </p:tgtEl>
              </p:cMediaNode>
            </p:video>
            <p:seq concurrent="1" nextAc="seek">
              <p:cTn id="11" restart="whenNotActive" fill="hold" evtFilter="cancelBubble" nodeType="interactiveSeq">
                <p:stCondLst>
                  <p:cond evt="onClick" delay="0">
                    <p:tgtEl>
                      <p:spTgt spid="6"/>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6"/>
                                        </p:tgtEl>
                                      </p:cBhvr>
                                    </p:cmd>
                                  </p:childTnLst>
                                </p:cTn>
                              </p:par>
                            </p:childTnLst>
                          </p:cTn>
                        </p:par>
                      </p:childTnLst>
                    </p:cTn>
                  </p:par>
                </p:childTnLst>
              </p:cTn>
              <p:nextCondLst>
                <p:cond evt="onClick" delay="0">
                  <p:tgtEl>
                    <p:spTgt spid="6"/>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What they show us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1" y="963877"/>
            <a:ext cx="6377769" cy="4930246"/>
          </a:xfrm>
        </p:spPr>
        <p:txBody>
          <a:bodyPr anchor="ctr">
            <a:normAutofit/>
          </a:body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grpSp>
        <p:nvGrpSpPr>
          <p:cNvPr id="16" name="Group 15">
            <a:extLst>
              <a:ext uri="{FF2B5EF4-FFF2-40B4-BE49-F238E27FC236}">
                <a16:creationId xmlns:a16="http://schemas.microsoft.com/office/drawing/2014/main" id="{36CDFE6F-A981-4C3A-ACC3-6BC886AD51D0}"/>
              </a:ext>
            </a:extLst>
          </p:cNvPr>
          <p:cNvGrpSpPr/>
          <p:nvPr/>
        </p:nvGrpSpPr>
        <p:grpSpPr>
          <a:xfrm>
            <a:off x="5511401" y="1342730"/>
            <a:ext cx="5307028" cy="3900909"/>
            <a:chOff x="2435702" y="1690688"/>
            <a:chExt cx="5307028" cy="3900909"/>
          </a:xfrm>
        </p:grpSpPr>
        <p:sp>
          <p:nvSpPr>
            <p:cNvPr id="17" name="Oval 16">
              <a:extLst>
                <a:ext uri="{FF2B5EF4-FFF2-40B4-BE49-F238E27FC236}">
                  <a16:creationId xmlns:a16="http://schemas.microsoft.com/office/drawing/2014/main" id="{0AC9936F-979C-4A85-8D56-7A36ECD795FF}"/>
                </a:ext>
              </a:extLst>
            </p:cNvPr>
            <p:cNvSpPr/>
            <p:nvPr/>
          </p:nvSpPr>
          <p:spPr>
            <a:xfrm>
              <a:off x="2435702" y="2629911"/>
              <a:ext cx="2961686" cy="296168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BB36A6A-1F5A-43B8-9749-9CDB7F9CC19B}"/>
                </a:ext>
              </a:extLst>
            </p:cNvPr>
            <p:cNvSpPr/>
            <p:nvPr/>
          </p:nvSpPr>
          <p:spPr>
            <a:xfrm>
              <a:off x="4781044" y="2629911"/>
              <a:ext cx="2961686" cy="296168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500DF70-9AB2-4954-A2DD-2DB01D02D3DA}"/>
                </a:ext>
              </a:extLst>
            </p:cNvPr>
            <p:cNvSpPr/>
            <p:nvPr/>
          </p:nvSpPr>
          <p:spPr>
            <a:xfrm>
              <a:off x="3696711" y="1690688"/>
              <a:ext cx="2961686" cy="296168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0E05F50C-C693-4750-B52C-CB2B00F4B3D8}"/>
                </a:ext>
              </a:extLst>
            </p:cNvPr>
            <p:cNvSpPr txBox="1"/>
            <p:nvPr/>
          </p:nvSpPr>
          <p:spPr>
            <a:xfrm>
              <a:off x="3308968" y="4582537"/>
              <a:ext cx="1569855" cy="584775"/>
            </a:xfrm>
            <a:prstGeom prst="rect">
              <a:avLst/>
            </a:prstGeom>
            <a:noFill/>
          </p:spPr>
          <p:txBody>
            <a:bodyPr wrap="square" rtlCol="0">
              <a:spAutoFit/>
            </a:bodyPr>
            <a:lstStyle/>
            <a:p>
              <a:r>
                <a:rPr lang="en-US" sz="3200" dirty="0"/>
                <a:t>Data</a:t>
              </a:r>
            </a:p>
          </p:txBody>
        </p:sp>
        <p:sp>
          <p:nvSpPr>
            <p:cNvPr id="21" name="TextBox 20">
              <a:extLst>
                <a:ext uri="{FF2B5EF4-FFF2-40B4-BE49-F238E27FC236}">
                  <a16:creationId xmlns:a16="http://schemas.microsoft.com/office/drawing/2014/main" id="{F547AF29-061D-492D-9B48-61965B6D0941}"/>
                </a:ext>
              </a:extLst>
            </p:cNvPr>
            <p:cNvSpPr txBox="1"/>
            <p:nvPr/>
          </p:nvSpPr>
          <p:spPr>
            <a:xfrm>
              <a:off x="4395324" y="1966910"/>
              <a:ext cx="2064818" cy="584775"/>
            </a:xfrm>
            <a:prstGeom prst="rect">
              <a:avLst/>
            </a:prstGeom>
            <a:noFill/>
          </p:spPr>
          <p:txBody>
            <a:bodyPr wrap="square" rtlCol="0">
              <a:spAutoFit/>
            </a:bodyPr>
            <a:lstStyle/>
            <a:p>
              <a:r>
                <a:rPr lang="en-US" sz="3200" dirty="0"/>
                <a:t>Statistics</a:t>
              </a:r>
            </a:p>
          </p:txBody>
        </p:sp>
        <p:sp>
          <p:nvSpPr>
            <p:cNvPr id="22" name="TextBox 21">
              <a:extLst>
                <a:ext uri="{FF2B5EF4-FFF2-40B4-BE49-F238E27FC236}">
                  <a16:creationId xmlns:a16="http://schemas.microsoft.com/office/drawing/2014/main" id="{139D6D15-0DC2-47DC-96B4-D89B1149733F}"/>
                </a:ext>
              </a:extLst>
            </p:cNvPr>
            <p:cNvSpPr txBox="1"/>
            <p:nvPr/>
          </p:nvSpPr>
          <p:spPr>
            <a:xfrm>
              <a:off x="5266566" y="4620910"/>
              <a:ext cx="2284652" cy="584775"/>
            </a:xfrm>
            <a:prstGeom prst="rect">
              <a:avLst/>
            </a:prstGeom>
            <a:noFill/>
          </p:spPr>
          <p:txBody>
            <a:bodyPr wrap="square" rtlCol="0">
              <a:spAutoFit/>
            </a:bodyPr>
            <a:lstStyle/>
            <a:p>
              <a:r>
                <a:rPr lang="en-US" sz="3200" dirty="0"/>
                <a:t>Technology</a:t>
              </a:r>
            </a:p>
          </p:txBody>
        </p:sp>
      </p:grpSp>
      <p:sp>
        <p:nvSpPr>
          <p:cNvPr id="23" name="TextBox 22">
            <a:extLst>
              <a:ext uri="{FF2B5EF4-FFF2-40B4-BE49-F238E27FC236}">
                <a16:creationId xmlns:a16="http://schemas.microsoft.com/office/drawing/2014/main" id="{20408865-9DAB-41E6-8116-B569D53BFF60}"/>
              </a:ext>
            </a:extLst>
          </p:cNvPr>
          <p:cNvSpPr txBox="1"/>
          <p:nvPr/>
        </p:nvSpPr>
        <p:spPr>
          <a:xfrm>
            <a:off x="9616762" y="670316"/>
            <a:ext cx="2403334" cy="646331"/>
          </a:xfrm>
          <a:prstGeom prst="rect">
            <a:avLst/>
          </a:prstGeom>
          <a:noFill/>
        </p:spPr>
        <p:txBody>
          <a:bodyPr wrap="square" rtlCol="0">
            <a:spAutoFit/>
          </a:bodyPr>
          <a:lstStyle/>
          <a:p>
            <a:r>
              <a:rPr lang="en-US" sz="3600" dirty="0">
                <a:solidFill>
                  <a:srgbClr val="FFFF00"/>
                </a:solidFill>
                <a:latin typeface="Bradley Hand ITC" panose="03070402050302030203" pitchFamily="66" charset="0"/>
              </a:rPr>
              <a:t>A.I. is here</a:t>
            </a:r>
          </a:p>
        </p:txBody>
      </p:sp>
      <p:sp>
        <p:nvSpPr>
          <p:cNvPr id="24" name="TextBox 23">
            <a:extLst>
              <a:ext uri="{FF2B5EF4-FFF2-40B4-BE49-F238E27FC236}">
                <a16:creationId xmlns:a16="http://schemas.microsoft.com/office/drawing/2014/main" id="{44201019-732C-4ECE-B21A-E4F8E377D871}"/>
              </a:ext>
            </a:extLst>
          </p:cNvPr>
          <p:cNvSpPr txBox="1"/>
          <p:nvPr/>
        </p:nvSpPr>
        <p:spPr>
          <a:xfrm>
            <a:off x="9730049" y="1253426"/>
            <a:ext cx="1966365" cy="523220"/>
          </a:xfrm>
          <a:prstGeom prst="rect">
            <a:avLst/>
          </a:prstGeom>
          <a:noFill/>
        </p:spPr>
        <p:txBody>
          <a:bodyPr wrap="square" rtlCol="0">
            <a:spAutoFit/>
          </a:bodyPr>
          <a:lstStyle/>
          <a:p>
            <a:r>
              <a:rPr lang="en-US" sz="2800" dirty="0">
                <a:solidFill>
                  <a:srgbClr val="FFFF00"/>
                </a:solidFill>
                <a:latin typeface="Bradley Hand ITC" panose="03070402050302030203" pitchFamily="66" charset="0"/>
              </a:rPr>
              <a:t>(I guess…)</a:t>
            </a:r>
          </a:p>
        </p:txBody>
      </p:sp>
      <p:cxnSp>
        <p:nvCxnSpPr>
          <p:cNvPr id="25" name="Straight Arrow Connector 24">
            <a:extLst>
              <a:ext uri="{FF2B5EF4-FFF2-40B4-BE49-F238E27FC236}">
                <a16:creationId xmlns:a16="http://schemas.microsoft.com/office/drawing/2014/main" id="{81AECDAA-5B1E-472A-B379-74D436807591}"/>
              </a:ext>
            </a:extLst>
          </p:cNvPr>
          <p:cNvCxnSpPr>
            <a:cxnSpLocks/>
          </p:cNvCxnSpPr>
          <p:nvPr/>
        </p:nvCxnSpPr>
        <p:spPr>
          <a:xfrm flipH="1">
            <a:off x="8145387" y="1184165"/>
            <a:ext cx="1412033" cy="2697503"/>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799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What’s AI for me</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1" y="963877"/>
            <a:ext cx="6377769" cy="4930246"/>
          </a:xfrm>
        </p:spPr>
        <p:txBody>
          <a:bodyPr anchor="ctr">
            <a:normAutofit/>
          </a:bodyPr>
          <a:lstStyle/>
          <a:p>
            <a:pPr marL="0" indent="0" algn="ctr">
              <a:buNone/>
            </a:pPr>
            <a:r>
              <a:rPr lang="en-US" sz="3200" dirty="0"/>
              <a:t>AI     Knowledge</a:t>
            </a:r>
          </a:p>
          <a:p>
            <a:pPr marL="0" indent="0" algn="ctr">
              <a:buNone/>
            </a:pPr>
            <a:endParaRPr lang="en-US" sz="3200" dirty="0"/>
          </a:p>
          <a:p>
            <a:pPr marL="0" indent="0" algn="ctr">
              <a:buNone/>
            </a:pPr>
            <a:endParaRPr lang="en-US" sz="3200" dirty="0"/>
          </a:p>
          <a:p>
            <a:pPr marL="0" indent="0" algn="ctr">
              <a:buNone/>
            </a:pPr>
            <a:r>
              <a:rPr lang="en-US" sz="3200" dirty="0"/>
              <a:t>Data</a:t>
            </a:r>
          </a:p>
          <a:p>
            <a:pPr marL="0" indent="0" algn="ctr">
              <a:buNone/>
            </a:pPr>
            <a:endParaRPr lang="en-US" sz="3200" dirty="0"/>
          </a:p>
          <a:p>
            <a:pPr marL="0" indent="0" algn="ctr">
              <a:buNone/>
            </a:pPr>
            <a:r>
              <a:rPr lang="en-US" sz="3200" dirty="0"/>
              <a:t>All of us</a:t>
            </a:r>
          </a:p>
        </p:txBody>
      </p:sp>
      <p:grpSp>
        <p:nvGrpSpPr>
          <p:cNvPr id="26" name="Group 25">
            <a:extLst>
              <a:ext uri="{FF2B5EF4-FFF2-40B4-BE49-F238E27FC236}">
                <a16:creationId xmlns:a16="http://schemas.microsoft.com/office/drawing/2014/main" id="{3578EB99-DA43-472B-8329-766D7CCAAEDD}"/>
              </a:ext>
            </a:extLst>
          </p:cNvPr>
          <p:cNvGrpSpPr/>
          <p:nvPr/>
        </p:nvGrpSpPr>
        <p:grpSpPr>
          <a:xfrm>
            <a:off x="5161939" y="1673231"/>
            <a:ext cx="1667511" cy="3511537"/>
            <a:chOff x="0" y="0"/>
            <a:chExt cx="1667649" cy="3511875"/>
          </a:xfrm>
        </p:grpSpPr>
        <p:sp>
          <p:nvSpPr>
            <p:cNvPr id="27" name="Shape 44">
              <a:extLst>
                <a:ext uri="{FF2B5EF4-FFF2-40B4-BE49-F238E27FC236}">
                  <a16:creationId xmlns:a16="http://schemas.microsoft.com/office/drawing/2014/main" id="{A16EF4A9-61B1-4F3D-8021-09C682201EF4}"/>
                </a:ext>
              </a:extLst>
            </p:cNvPr>
            <p:cNvSpPr/>
            <p:nvPr/>
          </p:nvSpPr>
          <p:spPr>
            <a:xfrm>
              <a:off x="820632" y="0"/>
              <a:ext cx="157248" cy="157346"/>
            </a:xfrm>
            <a:custGeom>
              <a:avLst/>
              <a:gdLst/>
              <a:ahLst/>
              <a:cxnLst/>
              <a:rect l="0" t="0" r="0" b="0"/>
              <a:pathLst>
                <a:path w="157248" h="157346">
                  <a:moveTo>
                    <a:pt x="78624" y="0"/>
                  </a:moveTo>
                  <a:cubicBezTo>
                    <a:pt x="122042" y="0"/>
                    <a:pt x="157248" y="35403"/>
                    <a:pt x="157248" y="78673"/>
                  </a:cubicBezTo>
                  <a:cubicBezTo>
                    <a:pt x="157248" y="122162"/>
                    <a:pt x="122042" y="157346"/>
                    <a:pt x="78624" y="157346"/>
                  </a:cubicBezTo>
                  <a:cubicBezTo>
                    <a:pt x="35206" y="157346"/>
                    <a:pt x="0" y="122162"/>
                    <a:pt x="0" y="78673"/>
                  </a:cubicBezTo>
                  <a:cubicBezTo>
                    <a:pt x="0" y="35403"/>
                    <a:pt x="35206" y="0"/>
                    <a:pt x="78624" y="0"/>
                  </a:cubicBezTo>
                  <a:close/>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28" name="Shape 45">
              <a:extLst>
                <a:ext uri="{FF2B5EF4-FFF2-40B4-BE49-F238E27FC236}">
                  <a16:creationId xmlns:a16="http://schemas.microsoft.com/office/drawing/2014/main" id="{62AD5D3E-A283-47E1-B76D-707E547FC470}"/>
                </a:ext>
              </a:extLst>
            </p:cNvPr>
            <p:cNvSpPr/>
            <p:nvPr/>
          </p:nvSpPr>
          <p:spPr>
            <a:xfrm>
              <a:off x="951671" y="236107"/>
              <a:ext cx="157248" cy="157346"/>
            </a:xfrm>
            <a:custGeom>
              <a:avLst/>
              <a:gdLst/>
              <a:ahLst/>
              <a:cxnLst/>
              <a:rect l="0" t="0" r="0" b="0"/>
              <a:pathLst>
                <a:path w="157248" h="157346">
                  <a:moveTo>
                    <a:pt x="78624" y="0"/>
                  </a:moveTo>
                  <a:cubicBezTo>
                    <a:pt x="122042" y="0"/>
                    <a:pt x="157248" y="35206"/>
                    <a:pt x="157248" y="78673"/>
                  </a:cubicBezTo>
                  <a:cubicBezTo>
                    <a:pt x="157248" y="122118"/>
                    <a:pt x="122042" y="157346"/>
                    <a:pt x="78624" y="157346"/>
                  </a:cubicBezTo>
                  <a:cubicBezTo>
                    <a:pt x="35206" y="157346"/>
                    <a:pt x="0" y="122118"/>
                    <a:pt x="0" y="78673"/>
                  </a:cubicBezTo>
                  <a:cubicBezTo>
                    <a:pt x="0" y="35206"/>
                    <a:pt x="35206" y="0"/>
                    <a:pt x="78624" y="0"/>
                  </a:cubicBezTo>
                  <a:close/>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29" name="Shape 46">
              <a:extLst>
                <a:ext uri="{FF2B5EF4-FFF2-40B4-BE49-F238E27FC236}">
                  <a16:creationId xmlns:a16="http://schemas.microsoft.com/office/drawing/2014/main" id="{9C765B9C-E728-4CCA-8D6A-CCE5843EAE1F}"/>
                </a:ext>
              </a:extLst>
            </p:cNvPr>
            <p:cNvSpPr/>
            <p:nvPr/>
          </p:nvSpPr>
          <p:spPr>
            <a:xfrm>
              <a:off x="663383" y="183571"/>
              <a:ext cx="157248" cy="157433"/>
            </a:xfrm>
            <a:custGeom>
              <a:avLst/>
              <a:gdLst/>
              <a:ahLst/>
              <a:cxnLst/>
              <a:rect l="0" t="0" r="0" b="0"/>
              <a:pathLst>
                <a:path w="157248" h="157433">
                  <a:moveTo>
                    <a:pt x="78624" y="0"/>
                  </a:moveTo>
                  <a:cubicBezTo>
                    <a:pt x="122042" y="0"/>
                    <a:pt x="157248" y="35403"/>
                    <a:pt x="157248" y="78761"/>
                  </a:cubicBezTo>
                  <a:cubicBezTo>
                    <a:pt x="157248" y="122206"/>
                    <a:pt x="122042" y="157433"/>
                    <a:pt x="78624" y="157433"/>
                  </a:cubicBezTo>
                  <a:cubicBezTo>
                    <a:pt x="35206" y="157433"/>
                    <a:pt x="0" y="122206"/>
                    <a:pt x="0" y="78761"/>
                  </a:cubicBezTo>
                  <a:cubicBezTo>
                    <a:pt x="0" y="35403"/>
                    <a:pt x="35206" y="0"/>
                    <a:pt x="78624" y="0"/>
                  </a:cubicBezTo>
                  <a:close/>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30" name="Shape 47">
              <a:extLst>
                <a:ext uri="{FF2B5EF4-FFF2-40B4-BE49-F238E27FC236}">
                  <a16:creationId xmlns:a16="http://schemas.microsoft.com/office/drawing/2014/main" id="{910F9EE7-4EA5-423B-8E2E-0BCD007C1E3F}"/>
                </a:ext>
              </a:extLst>
            </p:cNvPr>
            <p:cNvSpPr/>
            <p:nvPr/>
          </p:nvSpPr>
          <p:spPr>
            <a:xfrm>
              <a:off x="689591" y="445901"/>
              <a:ext cx="209664" cy="209795"/>
            </a:xfrm>
            <a:custGeom>
              <a:avLst/>
              <a:gdLst/>
              <a:ahLst/>
              <a:cxnLst/>
              <a:rect l="0" t="0" r="0" b="0"/>
              <a:pathLst>
                <a:path w="209664" h="209795">
                  <a:moveTo>
                    <a:pt x="104832" y="0"/>
                  </a:moveTo>
                  <a:cubicBezTo>
                    <a:pt x="162730" y="0"/>
                    <a:pt x="209664" y="46963"/>
                    <a:pt x="209664" y="104897"/>
                  </a:cubicBezTo>
                  <a:cubicBezTo>
                    <a:pt x="209664" y="162831"/>
                    <a:pt x="162730" y="209795"/>
                    <a:pt x="104832" y="209795"/>
                  </a:cubicBezTo>
                  <a:cubicBezTo>
                    <a:pt x="46934" y="209795"/>
                    <a:pt x="0" y="162831"/>
                    <a:pt x="0" y="104897"/>
                  </a:cubicBezTo>
                  <a:cubicBezTo>
                    <a:pt x="0" y="46963"/>
                    <a:pt x="46934" y="0"/>
                    <a:pt x="104832" y="0"/>
                  </a:cubicBezTo>
                  <a:close/>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31" name="Shape 48">
              <a:extLst>
                <a:ext uri="{FF2B5EF4-FFF2-40B4-BE49-F238E27FC236}">
                  <a16:creationId xmlns:a16="http://schemas.microsoft.com/office/drawing/2014/main" id="{55B5C6DB-C52A-49D8-96F1-51FD27FAD2D7}"/>
                </a:ext>
              </a:extLst>
            </p:cNvPr>
            <p:cNvSpPr/>
            <p:nvPr/>
          </p:nvSpPr>
          <p:spPr>
            <a:xfrm>
              <a:off x="314817" y="708145"/>
              <a:ext cx="533333" cy="1599679"/>
            </a:xfrm>
            <a:custGeom>
              <a:avLst/>
              <a:gdLst/>
              <a:ahLst/>
              <a:cxnLst/>
              <a:rect l="0" t="0" r="0" b="0"/>
              <a:pathLst>
                <a:path w="533333" h="1599679">
                  <a:moveTo>
                    <a:pt x="269942" y="0"/>
                  </a:moveTo>
                  <a:lnTo>
                    <a:pt x="533333" y="0"/>
                  </a:lnTo>
                  <a:lnTo>
                    <a:pt x="533333" y="104897"/>
                  </a:lnTo>
                  <a:lnTo>
                    <a:pt x="393120" y="104897"/>
                  </a:lnTo>
                  <a:cubicBezTo>
                    <a:pt x="411466" y="138989"/>
                    <a:pt x="427190" y="180948"/>
                    <a:pt x="427190" y="236019"/>
                  </a:cubicBezTo>
                  <a:lnTo>
                    <a:pt x="427190" y="340917"/>
                  </a:lnTo>
                  <a:lnTo>
                    <a:pt x="533333" y="340917"/>
                  </a:lnTo>
                  <a:lnTo>
                    <a:pt x="533333" y="1599679"/>
                  </a:lnTo>
                  <a:lnTo>
                    <a:pt x="165110" y="1599679"/>
                  </a:lnTo>
                  <a:cubicBezTo>
                    <a:pt x="112694" y="1599679"/>
                    <a:pt x="62899" y="1573454"/>
                    <a:pt x="34070" y="1528873"/>
                  </a:cubicBezTo>
                  <a:cubicBezTo>
                    <a:pt x="5242" y="1484290"/>
                    <a:pt x="0" y="1429227"/>
                    <a:pt x="20966" y="1379401"/>
                  </a:cubicBezTo>
                  <a:lnTo>
                    <a:pt x="322358" y="697568"/>
                  </a:lnTo>
                  <a:lnTo>
                    <a:pt x="322358" y="236019"/>
                  </a:lnTo>
                  <a:cubicBezTo>
                    <a:pt x="322358" y="141612"/>
                    <a:pt x="243734" y="99653"/>
                    <a:pt x="243734" y="99653"/>
                  </a:cubicBezTo>
                  <a:cubicBezTo>
                    <a:pt x="217526" y="86540"/>
                    <a:pt x="207043" y="55071"/>
                    <a:pt x="220147" y="28847"/>
                  </a:cubicBezTo>
                  <a:cubicBezTo>
                    <a:pt x="230630" y="10490"/>
                    <a:pt x="248976" y="0"/>
                    <a:pt x="269942" y="0"/>
                  </a:cubicBezTo>
                  <a:close/>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32" name="Shape 49">
              <a:extLst>
                <a:ext uri="{FF2B5EF4-FFF2-40B4-BE49-F238E27FC236}">
                  <a16:creationId xmlns:a16="http://schemas.microsoft.com/office/drawing/2014/main" id="{09553B8A-9B92-4648-8274-D89EF93C1C94}"/>
                </a:ext>
              </a:extLst>
            </p:cNvPr>
            <p:cNvSpPr/>
            <p:nvPr/>
          </p:nvSpPr>
          <p:spPr>
            <a:xfrm>
              <a:off x="848150" y="708145"/>
              <a:ext cx="530712" cy="1599679"/>
            </a:xfrm>
            <a:custGeom>
              <a:avLst/>
              <a:gdLst/>
              <a:ahLst/>
              <a:cxnLst/>
              <a:rect l="0" t="0" r="0" b="0"/>
              <a:pathLst>
                <a:path w="530712" h="1599679">
                  <a:moveTo>
                    <a:pt x="0" y="0"/>
                  </a:moveTo>
                  <a:lnTo>
                    <a:pt x="260770" y="0"/>
                  </a:lnTo>
                  <a:cubicBezTo>
                    <a:pt x="281736" y="0"/>
                    <a:pt x="300082" y="10490"/>
                    <a:pt x="310565" y="28847"/>
                  </a:cubicBezTo>
                  <a:cubicBezTo>
                    <a:pt x="323669" y="55071"/>
                    <a:pt x="313186" y="86540"/>
                    <a:pt x="286978" y="99653"/>
                  </a:cubicBezTo>
                  <a:cubicBezTo>
                    <a:pt x="284357" y="102275"/>
                    <a:pt x="208354" y="141612"/>
                    <a:pt x="208354" y="236019"/>
                  </a:cubicBezTo>
                  <a:lnTo>
                    <a:pt x="208354" y="697568"/>
                  </a:lnTo>
                  <a:lnTo>
                    <a:pt x="509746" y="1379401"/>
                  </a:lnTo>
                  <a:cubicBezTo>
                    <a:pt x="530712" y="1429227"/>
                    <a:pt x="525470" y="1484290"/>
                    <a:pt x="496642" y="1528873"/>
                  </a:cubicBezTo>
                  <a:cubicBezTo>
                    <a:pt x="467813" y="1573454"/>
                    <a:pt x="418018" y="1599679"/>
                    <a:pt x="365602" y="1599679"/>
                  </a:cubicBezTo>
                  <a:lnTo>
                    <a:pt x="0" y="1599679"/>
                  </a:lnTo>
                  <a:lnTo>
                    <a:pt x="0" y="340917"/>
                  </a:lnTo>
                  <a:lnTo>
                    <a:pt x="103522" y="340917"/>
                  </a:lnTo>
                  <a:lnTo>
                    <a:pt x="103522" y="236019"/>
                  </a:lnTo>
                  <a:cubicBezTo>
                    <a:pt x="103522" y="180948"/>
                    <a:pt x="119246" y="138989"/>
                    <a:pt x="140213" y="104897"/>
                  </a:cubicBezTo>
                  <a:lnTo>
                    <a:pt x="0" y="104897"/>
                  </a:lnTo>
                  <a:lnTo>
                    <a:pt x="0" y="0"/>
                  </a:lnTo>
                  <a:close/>
                </a:path>
              </a:pathLst>
            </a:custGeom>
            <a:ln w="0" cap="flat">
              <a:miter lim="127000"/>
            </a:ln>
          </p:spPr>
          <p:style>
            <a:lnRef idx="0">
              <a:srgbClr val="000000">
                <a:alpha val="0"/>
              </a:srgbClr>
            </a:lnRef>
            <a:fillRef idx="1">
              <a:srgbClr val="5B9BD5"/>
            </a:fillRef>
            <a:effectRef idx="0">
              <a:scrgbClr r="0" g="0" b="0"/>
            </a:effectRef>
            <a:fontRef idx="none"/>
          </p:style>
          <p:txBody>
            <a:bodyPr/>
            <a:lstStyle/>
            <a:p>
              <a:endParaRPr lang="en-US"/>
            </a:p>
          </p:txBody>
        </p:sp>
        <p:sp>
          <p:nvSpPr>
            <p:cNvPr id="33" name="Shape 53">
              <a:extLst>
                <a:ext uri="{FF2B5EF4-FFF2-40B4-BE49-F238E27FC236}">
                  <a16:creationId xmlns:a16="http://schemas.microsoft.com/office/drawing/2014/main" id="{9407AABE-148E-4829-A287-D8AF2DE098E4}"/>
                </a:ext>
              </a:extLst>
            </p:cNvPr>
            <p:cNvSpPr/>
            <p:nvPr/>
          </p:nvSpPr>
          <p:spPr>
            <a:xfrm>
              <a:off x="1849" y="693121"/>
              <a:ext cx="1665800" cy="1778602"/>
            </a:xfrm>
            <a:custGeom>
              <a:avLst/>
              <a:gdLst/>
              <a:ahLst/>
              <a:cxnLst/>
              <a:rect l="0" t="0" r="0" b="0"/>
              <a:pathLst>
                <a:path w="1665800" h="1778602">
                  <a:moveTo>
                    <a:pt x="633717" y="0"/>
                  </a:moveTo>
                  <a:lnTo>
                    <a:pt x="1054483" y="0"/>
                  </a:lnTo>
                  <a:lnTo>
                    <a:pt x="1054483" y="625991"/>
                  </a:lnTo>
                  <a:lnTo>
                    <a:pt x="1643548" y="1554231"/>
                  </a:lnTo>
                  <a:cubicBezTo>
                    <a:pt x="1658110" y="1577221"/>
                    <a:pt x="1665800" y="1603515"/>
                    <a:pt x="1665800" y="1630303"/>
                  </a:cubicBezTo>
                  <a:cubicBezTo>
                    <a:pt x="1665800" y="1712180"/>
                    <a:pt x="1595607" y="1778556"/>
                    <a:pt x="1508888" y="1778602"/>
                  </a:cubicBezTo>
                  <a:lnTo>
                    <a:pt x="178395" y="1778602"/>
                  </a:lnTo>
                  <a:cubicBezTo>
                    <a:pt x="150203" y="1778432"/>
                    <a:pt x="122584" y="1771129"/>
                    <a:pt x="98434" y="1757434"/>
                  </a:cubicBezTo>
                  <a:cubicBezTo>
                    <a:pt x="24068" y="1715268"/>
                    <a:pt x="0" y="1624204"/>
                    <a:pt x="44685" y="1554046"/>
                  </a:cubicBezTo>
                  <a:lnTo>
                    <a:pt x="633717" y="625805"/>
                  </a:lnTo>
                  <a:lnTo>
                    <a:pt x="633717" y="0"/>
                  </a:lnTo>
                  <a:close/>
                </a:path>
              </a:pathLst>
            </a:custGeom>
            <a:ln w="0" cap="flat">
              <a:miter lim="127000"/>
            </a:ln>
          </p:spPr>
          <p:style>
            <a:lnRef idx="0">
              <a:srgbClr val="000000">
                <a:alpha val="0"/>
              </a:srgbClr>
            </a:lnRef>
            <a:fillRef idx="1">
              <a:srgbClr val="A5E4F1"/>
            </a:fillRef>
            <a:effectRef idx="0">
              <a:scrgbClr r="0" g="0" b="0"/>
            </a:effectRef>
            <a:fontRef idx="none"/>
          </p:style>
          <p:txBody>
            <a:bodyPr/>
            <a:lstStyle/>
            <a:p>
              <a:endParaRPr lang="en-US"/>
            </a:p>
          </p:txBody>
        </p:sp>
        <p:sp>
          <p:nvSpPr>
            <p:cNvPr id="34" name="Shape 54">
              <a:extLst>
                <a:ext uri="{FF2B5EF4-FFF2-40B4-BE49-F238E27FC236}">
                  <a16:creationId xmlns:a16="http://schemas.microsoft.com/office/drawing/2014/main" id="{75E61EE9-0A3F-49F4-8DAD-43F5C20BF501}"/>
                </a:ext>
              </a:extLst>
            </p:cNvPr>
            <p:cNvSpPr/>
            <p:nvPr/>
          </p:nvSpPr>
          <p:spPr>
            <a:xfrm>
              <a:off x="1080" y="693121"/>
              <a:ext cx="672970" cy="1778602"/>
            </a:xfrm>
            <a:custGeom>
              <a:avLst/>
              <a:gdLst/>
              <a:ahLst/>
              <a:cxnLst/>
              <a:rect l="0" t="0" r="0" b="0"/>
              <a:pathLst>
                <a:path w="672970" h="1778602">
                  <a:moveTo>
                    <a:pt x="633701" y="0"/>
                  </a:moveTo>
                  <a:lnTo>
                    <a:pt x="672970" y="0"/>
                  </a:lnTo>
                  <a:lnTo>
                    <a:pt x="672970" y="580042"/>
                  </a:lnTo>
                  <a:cubicBezTo>
                    <a:pt x="672970" y="609995"/>
                    <a:pt x="664347" y="639377"/>
                    <a:pt x="648034" y="665084"/>
                  </a:cubicBezTo>
                  <a:lnTo>
                    <a:pt x="83741" y="1554231"/>
                  </a:lnTo>
                  <a:cubicBezTo>
                    <a:pt x="69146" y="1577221"/>
                    <a:pt x="61439" y="1603515"/>
                    <a:pt x="61423" y="1630303"/>
                  </a:cubicBezTo>
                  <a:cubicBezTo>
                    <a:pt x="61390" y="1712180"/>
                    <a:pt x="131682" y="1778556"/>
                    <a:pt x="218433" y="1778602"/>
                  </a:cubicBezTo>
                  <a:lnTo>
                    <a:pt x="179164" y="1778602"/>
                  </a:lnTo>
                  <a:cubicBezTo>
                    <a:pt x="150710" y="1778571"/>
                    <a:pt x="122813" y="1771253"/>
                    <a:pt x="98417" y="1757434"/>
                  </a:cubicBezTo>
                  <a:cubicBezTo>
                    <a:pt x="24052" y="1715268"/>
                    <a:pt x="0" y="1624204"/>
                    <a:pt x="44668" y="1554046"/>
                  </a:cubicBezTo>
                  <a:lnTo>
                    <a:pt x="633701" y="625805"/>
                  </a:lnTo>
                  <a:lnTo>
                    <a:pt x="633701" y="0"/>
                  </a:lnTo>
                  <a:close/>
                </a:path>
              </a:pathLst>
            </a:custGeom>
            <a:ln w="0" cap="flat">
              <a:miter lim="127000"/>
            </a:ln>
          </p:spPr>
          <p:style>
            <a:lnRef idx="0">
              <a:srgbClr val="000000">
                <a:alpha val="0"/>
              </a:srgbClr>
            </a:lnRef>
            <a:fillRef idx="1">
              <a:srgbClr val="C3EDF5"/>
            </a:fillRef>
            <a:effectRef idx="0">
              <a:scrgbClr r="0" g="0" b="0"/>
            </a:effectRef>
            <a:fontRef idx="none"/>
          </p:style>
          <p:txBody>
            <a:bodyPr/>
            <a:lstStyle/>
            <a:p>
              <a:endParaRPr lang="en-US"/>
            </a:p>
          </p:txBody>
        </p:sp>
        <p:sp>
          <p:nvSpPr>
            <p:cNvPr id="35" name="Shape 55">
              <a:extLst>
                <a:ext uri="{FF2B5EF4-FFF2-40B4-BE49-F238E27FC236}">
                  <a16:creationId xmlns:a16="http://schemas.microsoft.com/office/drawing/2014/main" id="{3C3F9AA2-C67C-499C-951B-5948233F91ED}"/>
                </a:ext>
              </a:extLst>
            </p:cNvPr>
            <p:cNvSpPr/>
            <p:nvPr/>
          </p:nvSpPr>
          <p:spPr>
            <a:xfrm>
              <a:off x="0" y="759039"/>
              <a:ext cx="1667649" cy="1712622"/>
            </a:xfrm>
            <a:custGeom>
              <a:avLst/>
              <a:gdLst/>
              <a:ahLst/>
              <a:cxnLst/>
              <a:rect l="0" t="0" r="0" b="0"/>
              <a:pathLst>
                <a:path w="1667649" h="1712622">
                  <a:moveTo>
                    <a:pt x="1013409" y="297"/>
                  </a:moveTo>
                  <a:cubicBezTo>
                    <a:pt x="1024536" y="0"/>
                    <a:pt x="1035666" y="782"/>
                    <a:pt x="1056332" y="782"/>
                  </a:cubicBezTo>
                  <a:lnTo>
                    <a:pt x="1056332" y="560072"/>
                  </a:lnTo>
                  <a:lnTo>
                    <a:pt x="1645397" y="1488313"/>
                  </a:lnTo>
                  <a:cubicBezTo>
                    <a:pt x="1659795" y="1511225"/>
                    <a:pt x="1667486" y="1537411"/>
                    <a:pt x="1667486" y="1564107"/>
                  </a:cubicBezTo>
                  <a:cubicBezTo>
                    <a:pt x="1667649" y="1645953"/>
                    <a:pt x="1597456" y="1712406"/>
                    <a:pt x="1510737" y="1712499"/>
                  </a:cubicBezTo>
                  <a:lnTo>
                    <a:pt x="180833" y="1712499"/>
                  </a:lnTo>
                  <a:cubicBezTo>
                    <a:pt x="135543" y="1712622"/>
                    <a:pt x="92478" y="1694002"/>
                    <a:pt x="63027" y="1661547"/>
                  </a:cubicBezTo>
                  <a:cubicBezTo>
                    <a:pt x="101314" y="1674887"/>
                    <a:pt x="0" y="1670811"/>
                    <a:pt x="1447580" y="1670811"/>
                  </a:cubicBezTo>
                  <a:cubicBezTo>
                    <a:pt x="1476050" y="1670780"/>
                    <a:pt x="1503865" y="1663523"/>
                    <a:pt x="1528245" y="1649751"/>
                  </a:cubicBezTo>
                  <a:cubicBezTo>
                    <a:pt x="1602692" y="1607693"/>
                    <a:pt x="1626908" y="1516676"/>
                    <a:pt x="1582403" y="1446440"/>
                  </a:cubicBezTo>
                  <a:lnTo>
                    <a:pt x="1016474" y="555996"/>
                  </a:lnTo>
                  <a:cubicBezTo>
                    <a:pt x="1000766" y="531246"/>
                    <a:pt x="992487" y="502945"/>
                    <a:pt x="992520" y="474104"/>
                  </a:cubicBezTo>
                  <a:lnTo>
                    <a:pt x="992520" y="154562"/>
                  </a:lnTo>
                  <a:cubicBezTo>
                    <a:pt x="992503" y="127388"/>
                    <a:pt x="970333" y="104846"/>
                    <a:pt x="941667" y="102839"/>
                  </a:cubicBezTo>
                  <a:lnTo>
                    <a:pt x="655986" y="82304"/>
                  </a:lnTo>
                  <a:cubicBezTo>
                    <a:pt x="946674" y="11782"/>
                    <a:pt x="980027" y="1187"/>
                    <a:pt x="1013409" y="297"/>
                  </a:cubicBezTo>
                  <a:close/>
                </a:path>
              </a:pathLst>
            </a:custGeom>
            <a:ln w="0" cap="flat">
              <a:miter lim="127000"/>
            </a:ln>
          </p:spPr>
          <p:style>
            <a:lnRef idx="0">
              <a:srgbClr val="000000">
                <a:alpha val="0"/>
              </a:srgbClr>
            </a:lnRef>
            <a:fillRef idx="1">
              <a:srgbClr val="87DBEC"/>
            </a:fillRef>
            <a:effectRef idx="0">
              <a:scrgbClr r="0" g="0" b="0"/>
            </a:effectRef>
            <a:fontRef idx="none"/>
          </p:style>
          <p:txBody>
            <a:bodyPr/>
            <a:lstStyle/>
            <a:p>
              <a:endParaRPr lang="en-US"/>
            </a:p>
          </p:txBody>
        </p:sp>
        <p:sp>
          <p:nvSpPr>
            <p:cNvPr id="36" name="Shape 56">
              <a:extLst>
                <a:ext uri="{FF2B5EF4-FFF2-40B4-BE49-F238E27FC236}">
                  <a16:creationId xmlns:a16="http://schemas.microsoft.com/office/drawing/2014/main" id="{BC044408-551E-47F2-8CC2-0A88E933ECB8}"/>
                </a:ext>
              </a:extLst>
            </p:cNvPr>
            <p:cNvSpPr/>
            <p:nvPr/>
          </p:nvSpPr>
          <p:spPr>
            <a:xfrm>
              <a:off x="505194" y="693121"/>
              <a:ext cx="680529" cy="148222"/>
            </a:xfrm>
            <a:custGeom>
              <a:avLst/>
              <a:gdLst/>
              <a:ahLst/>
              <a:cxnLst/>
              <a:rect l="0" t="0" r="0" b="0"/>
              <a:pathLst>
                <a:path w="680529" h="148222">
                  <a:moveTo>
                    <a:pt x="104651" y="0"/>
                  </a:moveTo>
                  <a:lnTo>
                    <a:pt x="575877" y="0"/>
                  </a:lnTo>
                  <a:cubicBezTo>
                    <a:pt x="680333" y="0"/>
                    <a:pt x="680529" y="148222"/>
                    <a:pt x="575877" y="148222"/>
                  </a:cubicBezTo>
                  <a:lnTo>
                    <a:pt x="104651" y="148222"/>
                  </a:lnTo>
                  <a:cubicBezTo>
                    <a:pt x="196" y="148222"/>
                    <a:pt x="0" y="0"/>
                    <a:pt x="104651" y="0"/>
                  </a:cubicBezTo>
                  <a:close/>
                </a:path>
              </a:pathLst>
            </a:custGeom>
            <a:ln w="0" cap="flat">
              <a:miter lim="127000"/>
            </a:ln>
          </p:spPr>
          <p:style>
            <a:lnRef idx="0">
              <a:srgbClr val="000000">
                <a:alpha val="0"/>
              </a:srgbClr>
            </a:lnRef>
            <a:fillRef idx="1">
              <a:srgbClr val="C3EDF5"/>
            </a:fillRef>
            <a:effectRef idx="0">
              <a:scrgbClr r="0" g="0" b="0"/>
            </a:effectRef>
            <a:fontRef idx="none"/>
          </p:style>
          <p:txBody>
            <a:bodyPr/>
            <a:lstStyle/>
            <a:p>
              <a:endParaRPr lang="en-US"/>
            </a:p>
          </p:txBody>
        </p:sp>
        <p:sp>
          <p:nvSpPr>
            <p:cNvPr id="37" name="Shape 57">
              <a:extLst>
                <a:ext uri="{FF2B5EF4-FFF2-40B4-BE49-F238E27FC236}">
                  <a16:creationId xmlns:a16="http://schemas.microsoft.com/office/drawing/2014/main" id="{89E99936-90F7-4D13-AB79-B44DAF6D1BA8}"/>
                </a:ext>
              </a:extLst>
            </p:cNvPr>
            <p:cNvSpPr/>
            <p:nvPr/>
          </p:nvSpPr>
          <p:spPr>
            <a:xfrm>
              <a:off x="531487" y="691534"/>
              <a:ext cx="612414" cy="134986"/>
            </a:xfrm>
            <a:custGeom>
              <a:avLst/>
              <a:gdLst/>
              <a:ahLst/>
              <a:cxnLst/>
              <a:rect l="0" t="0" r="0" b="0"/>
              <a:pathLst>
                <a:path w="612414" h="134986">
                  <a:moveTo>
                    <a:pt x="420071" y="386"/>
                  </a:moveTo>
                  <a:cubicBezTo>
                    <a:pt x="585484" y="0"/>
                    <a:pt x="590411" y="3728"/>
                    <a:pt x="612414" y="31539"/>
                  </a:cubicBezTo>
                  <a:cubicBezTo>
                    <a:pt x="583355" y="11159"/>
                    <a:pt x="609861" y="16717"/>
                    <a:pt x="94458" y="16717"/>
                  </a:cubicBezTo>
                  <a:cubicBezTo>
                    <a:pt x="77736" y="16717"/>
                    <a:pt x="61456" y="21812"/>
                    <a:pt x="48022" y="31231"/>
                  </a:cubicBezTo>
                  <a:cubicBezTo>
                    <a:pt x="13155" y="55625"/>
                    <a:pt x="5825" y="102099"/>
                    <a:pt x="31628" y="134986"/>
                  </a:cubicBezTo>
                  <a:cubicBezTo>
                    <a:pt x="11961" y="120936"/>
                    <a:pt x="327" y="99166"/>
                    <a:pt x="213" y="76006"/>
                  </a:cubicBezTo>
                  <a:cubicBezTo>
                    <a:pt x="0" y="35090"/>
                    <a:pt x="34982" y="1741"/>
                    <a:pt x="78358" y="1586"/>
                  </a:cubicBezTo>
                  <a:cubicBezTo>
                    <a:pt x="236537" y="1586"/>
                    <a:pt x="344883" y="561"/>
                    <a:pt x="420071" y="386"/>
                  </a:cubicBezTo>
                  <a:close/>
                </a:path>
              </a:pathLst>
            </a:custGeom>
            <a:ln w="0" cap="flat">
              <a:miter lim="127000"/>
            </a:ln>
          </p:spPr>
          <p:style>
            <a:lnRef idx="0">
              <a:srgbClr val="000000">
                <a:alpha val="0"/>
              </a:srgbClr>
            </a:lnRef>
            <a:fillRef idx="1">
              <a:srgbClr val="E1F6FA"/>
            </a:fillRef>
            <a:effectRef idx="0">
              <a:scrgbClr r="0" g="0" b="0"/>
            </a:effectRef>
            <a:fontRef idx="none"/>
          </p:style>
          <p:txBody>
            <a:bodyPr/>
            <a:lstStyle/>
            <a:p>
              <a:endParaRPr lang="en-US"/>
            </a:p>
          </p:txBody>
        </p:sp>
        <p:sp>
          <p:nvSpPr>
            <p:cNvPr id="38" name="Shape 58">
              <a:extLst>
                <a:ext uri="{FF2B5EF4-FFF2-40B4-BE49-F238E27FC236}">
                  <a16:creationId xmlns:a16="http://schemas.microsoft.com/office/drawing/2014/main" id="{A660C224-E474-43A3-8A1C-0FA5D2F1173D}"/>
                </a:ext>
              </a:extLst>
            </p:cNvPr>
            <p:cNvSpPr/>
            <p:nvPr/>
          </p:nvSpPr>
          <p:spPr>
            <a:xfrm>
              <a:off x="544070" y="705164"/>
              <a:ext cx="615392" cy="147913"/>
            </a:xfrm>
            <a:custGeom>
              <a:avLst/>
              <a:gdLst/>
              <a:ahLst/>
              <a:cxnLst/>
              <a:rect l="0" t="0" r="0" b="0"/>
              <a:pathLst>
                <a:path w="615392" h="147913">
                  <a:moveTo>
                    <a:pt x="579608" y="0"/>
                  </a:moveTo>
                  <a:cubicBezTo>
                    <a:pt x="601746" y="13587"/>
                    <a:pt x="615130" y="36747"/>
                    <a:pt x="615228" y="61759"/>
                  </a:cubicBezTo>
                  <a:cubicBezTo>
                    <a:pt x="615392" y="102675"/>
                    <a:pt x="580377" y="136024"/>
                    <a:pt x="537001" y="136179"/>
                  </a:cubicBezTo>
                  <a:cubicBezTo>
                    <a:pt x="34557" y="136179"/>
                    <a:pt x="31219" y="147913"/>
                    <a:pt x="0" y="102211"/>
                  </a:cubicBezTo>
                  <a:cubicBezTo>
                    <a:pt x="27096" y="118732"/>
                    <a:pt x="4712" y="114254"/>
                    <a:pt x="513833" y="114254"/>
                  </a:cubicBezTo>
                  <a:cubicBezTo>
                    <a:pt x="528886" y="114254"/>
                    <a:pt x="543595" y="110086"/>
                    <a:pt x="556243" y="102366"/>
                  </a:cubicBezTo>
                  <a:cubicBezTo>
                    <a:pt x="592681" y="80133"/>
                    <a:pt x="603137" y="34276"/>
                    <a:pt x="579608" y="0"/>
                  </a:cubicBezTo>
                  <a:close/>
                </a:path>
              </a:pathLst>
            </a:custGeom>
            <a:ln w="0" cap="flat">
              <a:miter lim="127000"/>
            </a:ln>
          </p:spPr>
          <p:style>
            <a:lnRef idx="0">
              <a:srgbClr val="000000">
                <a:alpha val="0"/>
              </a:srgbClr>
            </a:lnRef>
            <a:fillRef idx="1">
              <a:srgbClr val="A5E4F1"/>
            </a:fillRef>
            <a:effectRef idx="0">
              <a:scrgbClr r="0" g="0" b="0"/>
            </a:effectRef>
            <a:fontRef idx="none"/>
          </p:style>
          <p:txBody>
            <a:bodyPr/>
            <a:lstStyle/>
            <a:p>
              <a:endParaRPr lang="en-US"/>
            </a:p>
          </p:txBody>
        </p:sp>
        <p:sp>
          <p:nvSpPr>
            <p:cNvPr id="39" name="Shape 59">
              <a:extLst>
                <a:ext uri="{FF2B5EF4-FFF2-40B4-BE49-F238E27FC236}">
                  <a16:creationId xmlns:a16="http://schemas.microsoft.com/office/drawing/2014/main" id="{F176EEE1-91CC-463E-B7BE-C4147B4B80B9}"/>
                </a:ext>
              </a:extLst>
            </p:cNvPr>
            <p:cNvSpPr/>
            <p:nvPr/>
          </p:nvSpPr>
          <p:spPr>
            <a:xfrm>
              <a:off x="135821" y="1838074"/>
              <a:ext cx="1414021" cy="522482"/>
            </a:xfrm>
            <a:custGeom>
              <a:avLst/>
              <a:gdLst/>
              <a:ahLst/>
              <a:cxnLst/>
              <a:rect l="0" t="0" r="0" b="0"/>
              <a:pathLst>
                <a:path w="1414021" h="522482">
                  <a:moveTo>
                    <a:pt x="468134" y="0"/>
                  </a:moveTo>
                  <a:cubicBezTo>
                    <a:pt x="589082" y="0"/>
                    <a:pt x="589082" y="37055"/>
                    <a:pt x="710030" y="37055"/>
                  </a:cubicBezTo>
                  <a:cubicBezTo>
                    <a:pt x="830978" y="37055"/>
                    <a:pt x="830978" y="0"/>
                    <a:pt x="951925" y="0"/>
                  </a:cubicBezTo>
                  <a:cubicBezTo>
                    <a:pt x="1031445" y="0"/>
                    <a:pt x="1124087" y="19083"/>
                    <a:pt x="1167937" y="88007"/>
                  </a:cubicBezTo>
                  <a:lnTo>
                    <a:pt x="1408622" y="466899"/>
                  </a:lnTo>
                  <a:cubicBezTo>
                    <a:pt x="1412058" y="472473"/>
                    <a:pt x="1413858" y="478772"/>
                    <a:pt x="1413858" y="485195"/>
                  </a:cubicBezTo>
                  <a:cubicBezTo>
                    <a:pt x="1414021" y="505668"/>
                    <a:pt x="1396514" y="522343"/>
                    <a:pt x="1374916" y="522482"/>
                  </a:cubicBezTo>
                  <a:lnTo>
                    <a:pt x="44423" y="522482"/>
                  </a:lnTo>
                  <a:cubicBezTo>
                    <a:pt x="37682" y="522405"/>
                    <a:pt x="31055" y="520691"/>
                    <a:pt x="25214" y="517511"/>
                  </a:cubicBezTo>
                  <a:cubicBezTo>
                    <a:pt x="6430" y="507290"/>
                    <a:pt x="0" y="484624"/>
                    <a:pt x="10848" y="466899"/>
                  </a:cubicBezTo>
                  <a:lnTo>
                    <a:pt x="252155" y="88007"/>
                  </a:lnTo>
                  <a:cubicBezTo>
                    <a:pt x="295154" y="20010"/>
                    <a:pt x="386258" y="0"/>
                    <a:pt x="468134" y="0"/>
                  </a:cubicBezTo>
                  <a:close/>
                </a:path>
              </a:pathLst>
            </a:custGeom>
            <a:ln w="0" cap="flat">
              <a:miter lim="127000"/>
            </a:ln>
          </p:spPr>
          <p:style>
            <a:lnRef idx="0">
              <a:srgbClr val="000000">
                <a:alpha val="0"/>
              </a:srgbClr>
            </a:lnRef>
            <a:fillRef idx="1">
              <a:srgbClr val="4D91BB"/>
            </a:fillRef>
            <a:effectRef idx="0">
              <a:scrgbClr r="0" g="0" b="0"/>
            </a:effectRef>
            <a:fontRef idx="none"/>
          </p:style>
          <p:txBody>
            <a:bodyPr/>
            <a:lstStyle/>
            <a:p>
              <a:endParaRPr lang="en-US"/>
            </a:p>
          </p:txBody>
        </p:sp>
        <p:sp>
          <p:nvSpPr>
            <p:cNvPr id="40" name="Shape 60">
              <a:extLst>
                <a:ext uri="{FF2B5EF4-FFF2-40B4-BE49-F238E27FC236}">
                  <a16:creationId xmlns:a16="http://schemas.microsoft.com/office/drawing/2014/main" id="{9959601B-0183-410B-BC85-F6D3B0F9D679}"/>
                </a:ext>
              </a:extLst>
            </p:cNvPr>
            <p:cNvSpPr/>
            <p:nvPr/>
          </p:nvSpPr>
          <p:spPr>
            <a:xfrm>
              <a:off x="642831" y="2215762"/>
              <a:ext cx="306886" cy="144794"/>
            </a:xfrm>
            <a:custGeom>
              <a:avLst/>
              <a:gdLst/>
              <a:ahLst/>
              <a:cxnLst/>
              <a:rect l="0" t="0" r="0" b="0"/>
              <a:pathLst>
                <a:path w="306886" h="144794">
                  <a:moveTo>
                    <a:pt x="153443" y="0"/>
                  </a:moveTo>
                  <a:cubicBezTo>
                    <a:pt x="238182" y="0"/>
                    <a:pt x="306886" y="64816"/>
                    <a:pt x="306886" y="144794"/>
                  </a:cubicBezTo>
                  <a:lnTo>
                    <a:pt x="0" y="144794"/>
                  </a:lnTo>
                  <a:cubicBezTo>
                    <a:pt x="0" y="64816"/>
                    <a:pt x="68704" y="0"/>
                    <a:pt x="153443" y="0"/>
                  </a:cubicBezTo>
                  <a:close/>
                </a:path>
              </a:pathLst>
            </a:custGeom>
            <a:ln w="0" cap="flat">
              <a:miter lim="127000"/>
            </a:ln>
          </p:spPr>
          <p:style>
            <a:lnRef idx="0">
              <a:srgbClr val="000000">
                <a:alpha val="0"/>
              </a:srgbClr>
            </a:lnRef>
            <a:fillRef idx="1">
              <a:srgbClr val="7AACCC"/>
            </a:fillRef>
            <a:effectRef idx="0">
              <a:scrgbClr r="0" g="0" b="0"/>
            </a:effectRef>
            <a:fontRef idx="none"/>
          </p:style>
          <p:txBody>
            <a:bodyPr/>
            <a:lstStyle/>
            <a:p>
              <a:endParaRPr lang="en-US"/>
            </a:p>
          </p:txBody>
        </p:sp>
        <p:sp>
          <p:nvSpPr>
            <p:cNvPr id="41" name="Shape 61">
              <a:extLst>
                <a:ext uri="{FF2B5EF4-FFF2-40B4-BE49-F238E27FC236}">
                  <a16:creationId xmlns:a16="http://schemas.microsoft.com/office/drawing/2014/main" id="{84637A71-54D7-476D-99CA-C5DF73B5B6DF}"/>
                </a:ext>
              </a:extLst>
            </p:cNvPr>
            <p:cNvSpPr/>
            <p:nvPr/>
          </p:nvSpPr>
          <p:spPr>
            <a:xfrm>
              <a:off x="1014707" y="2073191"/>
              <a:ext cx="196344" cy="138773"/>
            </a:xfrm>
            <a:custGeom>
              <a:avLst/>
              <a:gdLst/>
              <a:ahLst/>
              <a:cxnLst/>
              <a:rect l="0" t="0" r="0" b="0"/>
              <a:pathLst>
                <a:path w="196344" h="138773">
                  <a:moveTo>
                    <a:pt x="98172" y="0"/>
                  </a:moveTo>
                  <a:lnTo>
                    <a:pt x="98172" y="556"/>
                  </a:lnTo>
                  <a:cubicBezTo>
                    <a:pt x="195559" y="556"/>
                    <a:pt x="196344" y="138773"/>
                    <a:pt x="98172" y="138773"/>
                  </a:cubicBezTo>
                  <a:cubicBezTo>
                    <a:pt x="0" y="138773"/>
                    <a:pt x="0" y="0"/>
                    <a:pt x="98172" y="0"/>
                  </a:cubicBezTo>
                  <a:close/>
                </a:path>
              </a:pathLst>
            </a:custGeom>
            <a:ln w="0" cap="flat">
              <a:miter lim="127000"/>
            </a:ln>
          </p:spPr>
          <p:style>
            <a:lnRef idx="0">
              <a:srgbClr val="000000">
                <a:alpha val="0"/>
              </a:srgbClr>
            </a:lnRef>
            <a:fillRef idx="1">
              <a:srgbClr val="7AACCC"/>
            </a:fillRef>
            <a:effectRef idx="0">
              <a:scrgbClr r="0" g="0" b="0"/>
            </a:effectRef>
            <a:fontRef idx="none"/>
          </p:style>
          <p:txBody>
            <a:bodyPr/>
            <a:lstStyle/>
            <a:p>
              <a:endParaRPr lang="en-US"/>
            </a:p>
          </p:txBody>
        </p:sp>
        <p:sp>
          <p:nvSpPr>
            <p:cNvPr id="42" name="Shape 62">
              <a:extLst>
                <a:ext uri="{FF2B5EF4-FFF2-40B4-BE49-F238E27FC236}">
                  <a16:creationId xmlns:a16="http://schemas.microsoft.com/office/drawing/2014/main" id="{B4D0072D-C009-4E48-B6F5-A3385B1916D5}"/>
                </a:ext>
              </a:extLst>
            </p:cNvPr>
            <p:cNvSpPr/>
            <p:nvPr/>
          </p:nvSpPr>
          <p:spPr>
            <a:xfrm>
              <a:off x="411145" y="1915890"/>
              <a:ext cx="240325" cy="226780"/>
            </a:xfrm>
            <a:custGeom>
              <a:avLst/>
              <a:gdLst/>
              <a:ahLst/>
              <a:cxnLst/>
              <a:rect l="0" t="0" r="0" b="0"/>
              <a:pathLst>
                <a:path w="240325" h="226780">
                  <a:moveTo>
                    <a:pt x="120163" y="0"/>
                  </a:moveTo>
                  <a:cubicBezTo>
                    <a:pt x="186527" y="0"/>
                    <a:pt x="240325" y="50766"/>
                    <a:pt x="240325" y="113390"/>
                  </a:cubicBezTo>
                  <a:cubicBezTo>
                    <a:pt x="240325" y="176014"/>
                    <a:pt x="186527" y="226780"/>
                    <a:pt x="120163" y="226780"/>
                  </a:cubicBezTo>
                  <a:cubicBezTo>
                    <a:pt x="53798" y="226780"/>
                    <a:pt x="0" y="176014"/>
                    <a:pt x="0" y="113390"/>
                  </a:cubicBezTo>
                  <a:cubicBezTo>
                    <a:pt x="0" y="50766"/>
                    <a:pt x="53798" y="0"/>
                    <a:pt x="120163" y="0"/>
                  </a:cubicBezTo>
                  <a:close/>
                </a:path>
              </a:pathLst>
            </a:custGeom>
            <a:ln w="0" cap="flat">
              <a:miter lim="127000"/>
            </a:ln>
          </p:spPr>
          <p:style>
            <a:lnRef idx="0">
              <a:srgbClr val="000000">
                <a:alpha val="0"/>
              </a:srgbClr>
            </a:lnRef>
            <a:fillRef idx="1">
              <a:srgbClr val="7AACCC"/>
            </a:fillRef>
            <a:effectRef idx="0">
              <a:scrgbClr r="0" g="0" b="0"/>
            </a:effectRef>
            <a:fontRef idx="none"/>
          </p:style>
          <p:txBody>
            <a:bodyPr/>
            <a:lstStyle/>
            <a:p>
              <a:endParaRPr lang="en-US"/>
            </a:p>
          </p:txBody>
        </p:sp>
        <p:sp>
          <p:nvSpPr>
            <p:cNvPr id="43" name="Shape 63">
              <a:extLst>
                <a:ext uri="{FF2B5EF4-FFF2-40B4-BE49-F238E27FC236}">
                  <a16:creationId xmlns:a16="http://schemas.microsoft.com/office/drawing/2014/main" id="{47182B9A-FDCB-40DE-8C81-53B1018898D4}"/>
                </a:ext>
              </a:extLst>
            </p:cNvPr>
            <p:cNvSpPr/>
            <p:nvPr/>
          </p:nvSpPr>
          <p:spPr>
            <a:xfrm>
              <a:off x="678762" y="1512912"/>
              <a:ext cx="147062" cy="162118"/>
            </a:xfrm>
            <a:custGeom>
              <a:avLst/>
              <a:gdLst/>
              <a:ahLst/>
              <a:cxnLst/>
              <a:rect l="0" t="0" r="0" b="0"/>
              <a:pathLst>
                <a:path w="147062" h="162118">
                  <a:moveTo>
                    <a:pt x="73531" y="0"/>
                  </a:moveTo>
                  <a:cubicBezTo>
                    <a:pt x="110296" y="0"/>
                    <a:pt x="147062" y="23159"/>
                    <a:pt x="147062" y="69479"/>
                  </a:cubicBezTo>
                  <a:cubicBezTo>
                    <a:pt x="147062" y="162118"/>
                    <a:pt x="0" y="162118"/>
                    <a:pt x="0" y="69479"/>
                  </a:cubicBezTo>
                  <a:cubicBezTo>
                    <a:pt x="0" y="23159"/>
                    <a:pt x="36765" y="0"/>
                    <a:pt x="73531" y="0"/>
                  </a:cubicBezTo>
                  <a:close/>
                </a:path>
              </a:pathLst>
            </a:custGeom>
            <a:ln w="0" cap="flat">
              <a:miter lim="127000"/>
            </a:ln>
          </p:spPr>
          <p:style>
            <a:lnRef idx="0">
              <a:srgbClr val="000000">
                <a:alpha val="0"/>
              </a:srgbClr>
            </a:lnRef>
            <a:fillRef idx="1">
              <a:srgbClr val="C3EDF5"/>
            </a:fillRef>
            <a:effectRef idx="0">
              <a:scrgbClr r="0" g="0" b="0"/>
            </a:effectRef>
            <a:fontRef idx="none"/>
          </p:style>
          <p:txBody>
            <a:bodyPr/>
            <a:lstStyle/>
            <a:p>
              <a:endParaRPr lang="en-US"/>
            </a:p>
          </p:txBody>
        </p:sp>
        <p:sp>
          <p:nvSpPr>
            <p:cNvPr id="44" name="Shape 64">
              <a:extLst>
                <a:ext uri="{FF2B5EF4-FFF2-40B4-BE49-F238E27FC236}">
                  <a16:creationId xmlns:a16="http://schemas.microsoft.com/office/drawing/2014/main" id="{EBE192B3-D621-41B1-83C8-7637C8D1C538}"/>
                </a:ext>
              </a:extLst>
            </p:cNvPr>
            <p:cNvSpPr/>
            <p:nvPr/>
          </p:nvSpPr>
          <p:spPr>
            <a:xfrm>
              <a:off x="938722" y="1675168"/>
              <a:ext cx="100724" cy="109916"/>
            </a:xfrm>
            <a:custGeom>
              <a:avLst/>
              <a:gdLst/>
              <a:ahLst/>
              <a:cxnLst/>
              <a:rect l="0" t="0" r="0" b="0"/>
              <a:pathLst>
                <a:path w="100724" h="109916">
                  <a:moveTo>
                    <a:pt x="50362" y="0"/>
                  </a:moveTo>
                  <a:cubicBezTo>
                    <a:pt x="75543" y="0"/>
                    <a:pt x="100724" y="15702"/>
                    <a:pt x="100724" y="47107"/>
                  </a:cubicBezTo>
                  <a:cubicBezTo>
                    <a:pt x="100724" y="109916"/>
                    <a:pt x="0" y="109916"/>
                    <a:pt x="0" y="47107"/>
                  </a:cubicBezTo>
                  <a:cubicBezTo>
                    <a:pt x="0" y="15702"/>
                    <a:pt x="25181" y="0"/>
                    <a:pt x="50362" y="0"/>
                  </a:cubicBezTo>
                  <a:close/>
                </a:path>
              </a:pathLst>
            </a:custGeom>
            <a:ln w="0" cap="flat">
              <a:miter lim="127000"/>
            </a:ln>
          </p:spPr>
          <p:style>
            <a:lnRef idx="0">
              <a:srgbClr val="000000">
                <a:alpha val="0"/>
              </a:srgbClr>
            </a:lnRef>
            <a:fillRef idx="1">
              <a:srgbClr val="C3EDF5"/>
            </a:fillRef>
            <a:effectRef idx="0">
              <a:scrgbClr r="0" g="0" b="0"/>
            </a:effectRef>
            <a:fontRef idx="none"/>
          </p:style>
          <p:txBody>
            <a:bodyPr/>
            <a:lstStyle/>
            <a:p>
              <a:endParaRPr lang="en-US"/>
            </a:p>
          </p:txBody>
        </p:sp>
        <p:sp>
          <p:nvSpPr>
            <p:cNvPr id="45" name="Shape 70">
              <a:extLst>
                <a:ext uri="{FF2B5EF4-FFF2-40B4-BE49-F238E27FC236}">
                  <a16:creationId xmlns:a16="http://schemas.microsoft.com/office/drawing/2014/main" id="{2146EB9D-2634-4392-91DD-E96546AD3AE8}"/>
                </a:ext>
              </a:extLst>
            </p:cNvPr>
            <p:cNvSpPr/>
            <p:nvPr/>
          </p:nvSpPr>
          <p:spPr>
            <a:xfrm>
              <a:off x="432729" y="2604230"/>
              <a:ext cx="855129" cy="907645"/>
            </a:xfrm>
            <a:custGeom>
              <a:avLst/>
              <a:gdLst/>
              <a:ahLst/>
              <a:cxnLst/>
              <a:rect l="0" t="0" r="0" b="0"/>
              <a:pathLst>
                <a:path w="855129" h="907645">
                  <a:moveTo>
                    <a:pt x="382418" y="0"/>
                  </a:moveTo>
                  <a:cubicBezTo>
                    <a:pt x="596200" y="73875"/>
                    <a:pt x="690477" y="288149"/>
                    <a:pt x="561676" y="424291"/>
                  </a:cubicBezTo>
                  <a:cubicBezTo>
                    <a:pt x="504579" y="489724"/>
                    <a:pt x="536448" y="565710"/>
                    <a:pt x="618774" y="588928"/>
                  </a:cubicBezTo>
                  <a:cubicBezTo>
                    <a:pt x="717034" y="620589"/>
                    <a:pt x="816622" y="544602"/>
                    <a:pt x="792721" y="467561"/>
                  </a:cubicBezTo>
                  <a:cubicBezTo>
                    <a:pt x="855129" y="532993"/>
                    <a:pt x="851146" y="644862"/>
                    <a:pt x="804671" y="715571"/>
                  </a:cubicBezTo>
                  <a:cubicBezTo>
                    <a:pt x="743590" y="834827"/>
                    <a:pt x="598856" y="907645"/>
                    <a:pt x="446154" y="907645"/>
                  </a:cubicBezTo>
                  <a:cubicBezTo>
                    <a:pt x="446154" y="907645"/>
                    <a:pt x="447482" y="836938"/>
                    <a:pt x="349222" y="741955"/>
                  </a:cubicBezTo>
                  <a:cubicBezTo>
                    <a:pt x="250962" y="646973"/>
                    <a:pt x="296108" y="509775"/>
                    <a:pt x="296108" y="509775"/>
                  </a:cubicBezTo>
                  <a:cubicBezTo>
                    <a:pt x="139423" y="638530"/>
                    <a:pt x="176603" y="775727"/>
                    <a:pt x="216438" y="847491"/>
                  </a:cubicBezTo>
                  <a:cubicBezTo>
                    <a:pt x="128800" y="809498"/>
                    <a:pt x="0" y="650139"/>
                    <a:pt x="86310" y="483391"/>
                  </a:cubicBezTo>
                  <a:cubicBezTo>
                    <a:pt x="103572" y="449620"/>
                    <a:pt x="160669" y="391575"/>
                    <a:pt x="245650" y="335640"/>
                  </a:cubicBezTo>
                  <a:cubicBezTo>
                    <a:pt x="330632" y="279706"/>
                    <a:pt x="479350" y="145675"/>
                    <a:pt x="382418"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grpSp>
      <p:cxnSp>
        <p:nvCxnSpPr>
          <p:cNvPr id="7" name="Straight Connector 6">
            <a:extLst>
              <a:ext uri="{FF2B5EF4-FFF2-40B4-BE49-F238E27FC236}">
                <a16:creationId xmlns:a16="http://schemas.microsoft.com/office/drawing/2014/main" id="{9BBABAE0-A488-4689-AF39-8984189D2170}"/>
              </a:ext>
            </a:extLst>
          </p:cNvPr>
          <p:cNvCxnSpPr/>
          <p:nvPr/>
        </p:nvCxnSpPr>
        <p:spPr>
          <a:xfrm>
            <a:off x="7247092" y="1918392"/>
            <a:ext cx="29940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02C11A6-C963-4F2B-94D5-CA1CFC53A099}"/>
              </a:ext>
            </a:extLst>
          </p:cNvPr>
          <p:cNvCxnSpPr/>
          <p:nvPr/>
        </p:nvCxnSpPr>
        <p:spPr>
          <a:xfrm>
            <a:off x="7247092" y="2014202"/>
            <a:ext cx="29940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195AF87-B90F-4419-A23F-F8C74B47D121}"/>
              </a:ext>
            </a:extLst>
          </p:cNvPr>
          <p:cNvCxnSpPr/>
          <p:nvPr/>
        </p:nvCxnSpPr>
        <p:spPr>
          <a:xfrm>
            <a:off x="7247092" y="2119089"/>
            <a:ext cx="299405"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4536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CA06CD6-90CA-4C45-856C-6771339E1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507"/>
            <a:ext cx="3494362" cy="4930986"/>
          </a:xfrm>
        </p:spPr>
        <p:txBody>
          <a:bodyPr vert="horz" lIns="91440" tIns="45720" rIns="91440" bIns="45720" rtlCol="0" anchor="ctr">
            <a:normAutofit/>
          </a:bodyPr>
          <a:lstStyle/>
          <a:p>
            <a:pPr algn="r"/>
            <a:r>
              <a:rPr lang="en-US" dirty="0">
                <a:solidFill>
                  <a:schemeClr val="accent1"/>
                </a:solidFill>
              </a:rPr>
              <a:t>Earth Observation Data </a:t>
            </a:r>
            <a:endParaRPr lang="en-US" kern="1200" dirty="0">
              <a:solidFill>
                <a:schemeClr val="accent1"/>
              </a:solidFill>
              <a:latin typeface="+mj-lt"/>
              <a:ea typeface="+mj-ea"/>
              <a:cs typeface="+mj-cs"/>
            </a:endParaRPr>
          </a:p>
        </p:txBody>
      </p:sp>
      <p:cxnSp>
        <p:nvCxnSpPr>
          <p:cNvPr id="12" name="Straight Connector 11">
            <a:extLst>
              <a:ext uri="{FF2B5EF4-FFF2-40B4-BE49-F238E27FC236}">
                <a16:creationId xmlns:a16="http://schemas.microsoft.com/office/drawing/2014/main" id="{5021601D-2758-4B15-A31C-FDA184C51B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29" y="550039"/>
            <a:ext cx="6250940" cy="1684277"/>
          </a:xfrm>
        </p:spPr>
        <p:txBody>
          <a:bodyPr vert="horz" lIns="91440" tIns="45720" rIns="91440" bIns="45720" rtlCol="0" anchor="b">
            <a:normAutofit/>
          </a:bodyPr>
          <a:lstStyle/>
          <a:p>
            <a:pPr marL="0" indent="0">
              <a:buNone/>
            </a:pPr>
            <a:r>
              <a:rPr lang="en-US" sz="2600" dirty="0"/>
              <a:t>Only ESA satellites produces around 150 terabytes per day!!</a:t>
            </a:r>
          </a:p>
          <a:p>
            <a:pPr marL="0" indent="0">
              <a:buNone/>
            </a:pPr>
            <a:r>
              <a:rPr lang="en-US" sz="1700" dirty="0"/>
              <a:t>(</a:t>
            </a:r>
            <a:r>
              <a:rPr lang="en-US" sz="1700" i="1" dirty="0" err="1"/>
              <a:t>source:</a:t>
            </a:r>
            <a:r>
              <a:rPr lang="en-US" sz="1700" i="1" dirty="0" err="1">
                <a:hlinkClick r:id="rId3">
                  <a:extLst>
                    <a:ext uri="{A12FA001-AC4F-418D-AE19-62706E023703}">
                      <ahyp:hlinkClr xmlns:ahyp="http://schemas.microsoft.com/office/drawing/2018/hyperlinkcolor" val="tx"/>
                    </a:ext>
                  </a:extLst>
                </a:hlinkClick>
              </a:rPr>
              <a:t>https</a:t>
            </a:r>
            <a:r>
              <a:rPr lang="en-US" sz="1700" i="1" dirty="0">
                <a:hlinkClick r:id="rId3">
                  <a:extLst>
                    <a:ext uri="{A12FA001-AC4F-418D-AE19-62706E023703}">
                      <ahyp:hlinkClr xmlns:ahyp="http://schemas.microsoft.com/office/drawing/2018/hyperlinkcolor" val="tx"/>
                    </a:ext>
                  </a:extLst>
                </a:hlinkClick>
              </a:rPr>
              <a:t>://www.esa.int/Applications/Observing_the_Earth/Working_towards_AI_and_Earth_observation</a:t>
            </a:r>
            <a:r>
              <a:rPr lang="en-US" sz="1700" dirty="0"/>
              <a:t> )</a:t>
            </a:r>
          </a:p>
        </p:txBody>
      </p:sp>
      <p:sp>
        <p:nvSpPr>
          <p:cNvPr id="5" name="TextBox 4">
            <a:extLst>
              <a:ext uri="{FF2B5EF4-FFF2-40B4-BE49-F238E27FC236}">
                <a16:creationId xmlns:a16="http://schemas.microsoft.com/office/drawing/2014/main" id="{C756C851-0FA8-4372-A571-B976881EA562}"/>
              </a:ext>
            </a:extLst>
          </p:cNvPr>
          <p:cNvSpPr txBox="1"/>
          <p:nvPr/>
        </p:nvSpPr>
        <p:spPr>
          <a:xfrm>
            <a:off x="4976029" y="4003335"/>
            <a:ext cx="6250940" cy="2304628"/>
          </a:xfrm>
          <a:prstGeom prst="rect">
            <a:avLst/>
          </a:prstGeom>
        </p:spPr>
        <p:txBody>
          <a:bodyPr vert="horz" lIns="91440" tIns="45720" rIns="91440" bIns="45720" rtlCol="0">
            <a:normAutofit fontScale="70000" lnSpcReduction="20000"/>
          </a:bodyPr>
          <a:lstStyle/>
          <a:p>
            <a:pPr defTabSz="914400">
              <a:lnSpc>
                <a:spcPct val="90000"/>
              </a:lnSpc>
              <a:spcAft>
                <a:spcPts val="600"/>
              </a:spcAft>
            </a:pPr>
            <a:endParaRPr lang="en-US" sz="2000" i="1" dirty="0"/>
          </a:p>
          <a:p>
            <a:pPr defTabSz="914400">
              <a:lnSpc>
                <a:spcPct val="90000"/>
              </a:lnSpc>
              <a:spcAft>
                <a:spcPts val="600"/>
              </a:spcAft>
            </a:pPr>
            <a:endParaRPr lang="en-US" sz="2000" i="1" dirty="0"/>
          </a:p>
          <a:p>
            <a:pPr defTabSz="914400">
              <a:lnSpc>
                <a:spcPct val="90000"/>
              </a:lnSpc>
              <a:spcAft>
                <a:spcPts val="600"/>
              </a:spcAft>
            </a:pPr>
            <a:endParaRPr lang="en-US" sz="2000" i="1" dirty="0"/>
          </a:p>
          <a:p>
            <a:pPr defTabSz="914400">
              <a:lnSpc>
                <a:spcPct val="90000"/>
              </a:lnSpc>
              <a:spcAft>
                <a:spcPts val="600"/>
              </a:spcAft>
            </a:pPr>
            <a:endParaRPr lang="en-US" sz="2000" i="1" dirty="0"/>
          </a:p>
          <a:p>
            <a:pPr defTabSz="914400">
              <a:lnSpc>
                <a:spcPct val="90000"/>
              </a:lnSpc>
              <a:spcAft>
                <a:spcPts val="600"/>
              </a:spcAft>
            </a:pPr>
            <a:endParaRPr lang="en-US" sz="2000" i="1" dirty="0"/>
          </a:p>
          <a:p>
            <a:pPr defTabSz="914400">
              <a:lnSpc>
                <a:spcPct val="90000"/>
              </a:lnSpc>
              <a:spcAft>
                <a:spcPts val="600"/>
              </a:spcAft>
            </a:pPr>
            <a:endParaRPr lang="en-US" sz="2000" i="1" dirty="0"/>
          </a:p>
          <a:p>
            <a:pPr defTabSz="914400">
              <a:lnSpc>
                <a:spcPct val="90000"/>
              </a:lnSpc>
              <a:spcAft>
                <a:spcPts val="600"/>
              </a:spcAft>
            </a:pPr>
            <a:endParaRPr lang="en-US" sz="2000" i="1" dirty="0"/>
          </a:p>
          <a:p>
            <a:pPr defTabSz="914400">
              <a:lnSpc>
                <a:spcPct val="90000"/>
              </a:lnSpc>
              <a:spcAft>
                <a:spcPts val="600"/>
              </a:spcAft>
            </a:pPr>
            <a:r>
              <a:rPr lang="en-US" sz="2000" i="1" dirty="0"/>
              <a:t>Growth of data volume from ENVISAT ASAR to Sentinel-1.</a:t>
            </a:r>
          </a:p>
          <a:p>
            <a:pPr defTabSz="914400">
              <a:lnSpc>
                <a:spcPct val="90000"/>
              </a:lnSpc>
              <a:spcAft>
                <a:spcPts val="600"/>
              </a:spcAft>
            </a:pPr>
            <a:r>
              <a:rPr lang="en-US" sz="2000" i="1" dirty="0"/>
              <a:t>Source: Big Data Infrastructures for Processing Sentinel Data - Wolfgang Wagner, Vienna  - 2015 </a:t>
            </a:r>
          </a:p>
        </p:txBody>
      </p:sp>
      <p:pic>
        <p:nvPicPr>
          <p:cNvPr id="8" name="Picture 7">
            <a:extLst>
              <a:ext uri="{FF2B5EF4-FFF2-40B4-BE49-F238E27FC236}">
                <a16:creationId xmlns:a16="http://schemas.microsoft.com/office/drawing/2014/main" id="{76BA065B-23F6-4985-8577-BEDD707A9356}"/>
              </a:ext>
            </a:extLst>
          </p:cNvPr>
          <p:cNvPicPr>
            <a:picLocks noChangeAspect="1"/>
          </p:cNvPicPr>
          <p:nvPr/>
        </p:nvPicPr>
        <p:blipFill>
          <a:blip r:embed="rId4"/>
          <a:stretch>
            <a:fillRect/>
          </a:stretch>
        </p:blipFill>
        <p:spPr>
          <a:xfrm>
            <a:off x="5057030" y="2401294"/>
            <a:ext cx="6027082" cy="3107494"/>
          </a:xfrm>
          <a:prstGeom prst="rect">
            <a:avLst/>
          </a:prstGeom>
        </p:spPr>
      </p:pic>
    </p:spTree>
    <p:extLst>
      <p:ext uri="{BB962C8B-B14F-4D97-AF65-F5344CB8AC3E}">
        <p14:creationId xmlns:p14="http://schemas.microsoft.com/office/powerpoint/2010/main" val="54695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Did you know that Azure has an Open Data Catalogue?</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1" y="963876"/>
            <a:ext cx="6377769" cy="5484631"/>
          </a:xfrm>
        </p:spPr>
        <p:txBody>
          <a:bodyPr anchor="t">
            <a:normAutofit lnSpcReduction="10000"/>
          </a:bodyPr>
          <a:lstStyle/>
          <a:p>
            <a:endParaRPr lang="en-US" sz="2400" dirty="0"/>
          </a:p>
          <a:p>
            <a:endParaRPr lang="en-US" sz="2400" dirty="0"/>
          </a:p>
          <a:p>
            <a:r>
              <a:rPr lang="en-US" sz="2400" dirty="0"/>
              <a:t>MODIS</a:t>
            </a:r>
          </a:p>
          <a:p>
            <a:r>
              <a:rPr lang="en-US" sz="2400" dirty="0"/>
              <a:t>NAIP</a:t>
            </a:r>
          </a:p>
          <a:p>
            <a:r>
              <a:rPr lang="en-US" sz="2400" dirty="0"/>
              <a:t>NOAA Global Forecast System (GFS)</a:t>
            </a:r>
          </a:p>
          <a:p>
            <a:r>
              <a:rPr lang="en-US" sz="2400" dirty="0"/>
              <a:t>Harmonized Landsat Sentinel-2</a:t>
            </a:r>
          </a:p>
          <a:p>
            <a:r>
              <a:rPr lang="en-US" sz="2400" dirty="0"/>
              <a:t>NOAA Integrated Surface Data (ISD)</a:t>
            </a:r>
          </a:p>
          <a:p>
            <a:r>
              <a:rPr lang="en-US" sz="2400" dirty="0" err="1"/>
              <a:t>Daymet</a:t>
            </a:r>
            <a:r>
              <a:rPr lang="en-US" sz="2400" dirty="0"/>
              <a:t> </a:t>
            </a:r>
          </a:p>
          <a:p>
            <a:pPr marL="0" indent="0">
              <a:buNone/>
            </a:pPr>
            <a:endParaRPr lang="en-US" sz="2400" dirty="0"/>
          </a:p>
          <a:p>
            <a:pPr marL="0" indent="0">
              <a:buNone/>
            </a:pPr>
            <a:endParaRPr lang="en-US" sz="2400" dirty="0"/>
          </a:p>
          <a:p>
            <a:pPr marL="0" indent="0">
              <a:buNone/>
            </a:pPr>
            <a:r>
              <a:rPr lang="en-US" sz="2400" dirty="0"/>
              <a:t>And the best part is that are </a:t>
            </a:r>
            <a:r>
              <a:rPr lang="en-US" sz="2400" dirty="0">
                <a:solidFill>
                  <a:srgbClr val="FFFF00"/>
                </a:solidFill>
              </a:rPr>
              <a:t>FREE OF CHARGE</a:t>
            </a:r>
            <a:r>
              <a:rPr lang="en-US" sz="2400" dirty="0"/>
              <a:t>!</a:t>
            </a:r>
          </a:p>
          <a:p>
            <a:pPr marL="0" indent="0">
              <a:buNone/>
            </a:pPr>
            <a:r>
              <a:rPr lang="en-US" sz="2400" dirty="0"/>
              <a:t>https://azure.microsoft.com/en-us/services/open-datasets/catalog</a:t>
            </a:r>
          </a:p>
        </p:txBody>
      </p:sp>
    </p:spTree>
    <p:extLst>
      <p:ext uri="{BB962C8B-B14F-4D97-AF65-F5344CB8AC3E}">
        <p14:creationId xmlns:p14="http://schemas.microsoft.com/office/powerpoint/2010/main" val="1937358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CA06CD6-90CA-4C45-856C-6771339E1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507"/>
            <a:ext cx="3494362" cy="4930986"/>
          </a:xfrm>
        </p:spPr>
        <p:txBody>
          <a:bodyPr vert="horz" lIns="91440" tIns="45720" rIns="91440" bIns="45720" rtlCol="0" anchor="ctr">
            <a:normAutofit/>
          </a:bodyPr>
          <a:lstStyle/>
          <a:p>
            <a:pPr algn="r"/>
            <a:r>
              <a:rPr lang="en-US" kern="1200" dirty="0">
                <a:solidFill>
                  <a:schemeClr val="accent1"/>
                </a:solidFill>
                <a:latin typeface="+mj-lt"/>
                <a:ea typeface="+mj-ea"/>
                <a:cs typeface="+mj-cs"/>
              </a:rPr>
              <a:t>Let’s get started</a:t>
            </a:r>
          </a:p>
        </p:txBody>
      </p:sp>
      <p:cxnSp>
        <p:nvCxnSpPr>
          <p:cNvPr id="11" name="Straight Connector 10">
            <a:extLst>
              <a:ext uri="{FF2B5EF4-FFF2-40B4-BE49-F238E27FC236}">
                <a16:creationId xmlns:a16="http://schemas.microsoft.com/office/drawing/2014/main" id="{5021601D-2758-4B15-A31C-FDA184C51B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0" y="963507"/>
            <a:ext cx="6250940" cy="5310072"/>
          </a:xfrm>
        </p:spPr>
        <p:txBody>
          <a:bodyPr vert="horz" lIns="91440" tIns="45720" rIns="91440" bIns="45720" rtlCol="0" anchor="ctr">
            <a:normAutofit/>
          </a:bodyPr>
          <a:lstStyle/>
          <a:p>
            <a:pPr marL="457200" indent="-457200">
              <a:buFont typeface="+mj-lt"/>
              <a:buAutoNum type="arabicPeriod"/>
            </a:pPr>
            <a:r>
              <a:rPr lang="en-US" sz="2400" dirty="0"/>
              <a:t>Talk with the client about the goal of the AI project.</a:t>
            </a:r>
          </a:p>
          <a:p>
            <a:pPr marL="457200" indent="-457200">
              <a:buFont typeface="+mj-lt"/>
              <a:buAutoNum type="arabicPeriod"/>
            </a:pPr>
            <a:r>
              <a:rPr lang="en-US" sz="2400" dirty="0"/>
              <a:t>Split the question that needs to be answered in small questions.</a:t>
            </a:r>
          </a:p>
          <a:p>
            <a:pPr marL="457200" indent="-457200">
              <a:buFont typeface="+mj-lt"/>
              <a:buAutoNum type="arabicPeriod"/>
            </a:pPr>
            <a:r>
              <a:rPr lang="en-US" sz="2400" dirty="0"/>
              <a:t>Search for datasets</a:t>
            </a:r>
          </a:p>
          <a:p>
            <a:pPr marL="457200" indent="-457200">
              <a:buFont typeface="+mj-lt"/>
              <a:buAutoNum type="arabicPeriod"/>
            </a:pPr>
            <a:r>
              <a:rPr lang="en-US" sz="2400" dirty="0"/>
              <a:t>Create the project structure.</a:t>
            </a:r>
          </a:p>
        </p:txBody>
      </p:sp>
    </p:spTree>
    <p:extLst>
      <p:ext uri="{BB962C8B-B14F-4D97-AF65-F5344CB8AC3E}">
        <p14:creationId xmlns:p14="http://schemas.microsoft.com/office/powerpoint/2010/main" val="320202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CA06CD6-90CA-4C45-856C-6771339E1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002FC-3C93-4462-ABB4-AC30711BF00A}"/>
              </a:ext>
            </a:extLst>
          </p:cNvPr>
          <p:cNvSpPr>
            <a:spLocks noGrp="1"/>
          </p:cNvSpPr>
          <p:nvPr>
            <p:ph type="title"/>
          </p:nvPr>
        </p:nvSpPr>
        <p:spPr>
          <a:xfrm>
            <a:off x="838200" y="963507"/>
            <a:ext cx="3494362" cy="4930986"/>
          </a:xfrm>
        </p:spPr>
        <p:txBody>
          <a:bodyPr vert="horz" lIns="91440" tIns="45720" rIns="91440" bIns="45720" rtlCol="0" anchor="ctr">
            <a:normAutofit/>
          </a:bodyPr>
          <a:lstStyle/>
          <a:p>
            <a:pPr algn="r"/>
            <a:r>
              <a:rPr lang="en-US" kern="1200" dirty="0">
                <a:solidFill>
                  <a:schemeClr val="accent1"/>
                </a:solidFill>
                <a:latin typeface="+mj-lt"/>
                <a:ea typeface="+mj-ea"/>
                <a:cs typeface="+mj-cs"/>
              </a:rPr>
              <a:t>You just hit the wall</a:t>
            </a:r>
          </a:p>
        </p:txBody>
      </p:sp>
      <p:cxnSp>
        <p:nvCxnSpPr>
          <p:cNvPr id="11" name="Straight Connector 10">
            <a:extLst>
              <a:ext uri="{FF2B5EF4-FFF2-40B4-BE49-F238E27FC236}">
                <a16:creationId xmlns:a16="http://schemas.microsoft.com/office/drawing/2014/main" id="{5021601D-2758-4B15-A31C-FDA184C51B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1480CB-7EC6-4768-A588-67542F69179A}"/>
              </a:ext>
            </a:extLst>
          </p:cNvPr>
          <p:cNvSpPr>
            <a:spLocks noGrp="1"/>
          </p:cNvSpPr>
          <p:nvPr>
            <p:ph idx="1"/>
          </p:nvPr>
        </p:nvSpPr>
        <p:spPr>
          <a:xfrm>
            <a:off x="4976030" y="963507"/>
            <a:ext cx="6250940" cy="5310072"/>
          </a:xfrm>
        </p:spPr>
        <p:txBody>
          <a:bodyPr vert="horz" lIns="91440" tIns="45720" rIns="91440" bIns="45720" rtlCol="0" anchor="ctr">
            <a:normAutofit/>
          </a:bodyPr>
          <a:lstStyle/>
          <a:p>
            <a:pPr marL="0" indent="0">
              <a:buNone/>
            </a:pPr>
            <a:r>
              <a:rPr lang="en-US" sz="2400" dirty="0"/>
              <a:t>The problem in every single AI project is ONE (1)</a:t>
            </a:r>
          </a:p>
          <a:p>
            <a:pPr marL="0" indent="0">
              <a:buNone/>
            </a:pPr>
            <a:r>
              <a:rPr lang="en-US" sz="2400" dirty="0"/>
              <a:t>WRANGLING with the DATA.</a:t>
            </a:r>
          </a:p>
          <a:p>
            <a:pPr marL="0" indent="0">
              <a:buNone/>
            </a:pPr>
            <a:endParaRPr lang="en-US" sz="2400" dirty="0"/>
          </a:p>
          <a:p>
            <a:pPr marL="0" indent="0">
              <a:buNone/>
            </a:pPr>
            <a:endParaRPr lang="en-US" sz="2400" dirty="0"/>
          </a:p>
          <a:p>
            <a:pPr marL="0" indent="0">
              <a:buNone/>
            </a:pPr>
            <a:r>
              <a:rPr lang="en-US" sz="2400" dirty="0"/>
              <a:t>Visualize your data</a:t>
            </a:r>
          </a:p>
        </p:txBody>
      </p:sp>
    </p:spTree>
    <p:extLst>
      <p:ext uri="{BB962C8B-B14F-4D97-AF65-F5344CB8AC3E}">
        <p14:creationId xmlns:p14="http://schemas.microsoft.com/office/powerpoint/2010/main" val="3247916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ustom 2">
      <a:majorFont>
        <a:latin typeface="Source Sans Pro Light"/>
        <a:ea typeface=""/>
        <a:cs typeface=""/>
      </a:majorFont>
      <a:minorFont>
        <a:latin typeface="Source Sans Pro Extra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TotalTime>
  <Words>1337</Words>
  <Application>Microsoft Office PowerPoint</Application>
  <PresentationFormat>Widescreen</PresentationFormat>
  <Paragraphs>216</Paragraphs>
  <Slides>26</Slides>
  <Notes>26</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Bradley Hand ITC</vt:lpstr>
      <vt:lpstr>Calibri</vt:lpstr>
      <vt:lpstr>Menlo</vt:lpstr>
      <vt:lpstr>Source Sans Pro ExtraLight</vt:lpstr>
      <vt:lpstr>Source Sans Pro Light</vt:lpstr>
      <vt:lpstr>Office Theme</vt:lpstr>
      <vt:lpstr>AI from Space using Azure</vt:lpstr>
      <vt:lpstr>Agenda</vt:lpstr>
      <vt:lpstr>Few things about me</vt:lpstr>
      <vt:lpstr>What they show us</vt:lpstr>
      <vt:lpstr>What’s AI for me</vt:lpstr>
      <vt:lpstr>Earth Observation Data </vt:lpstr>
      <vt:lpstr>Did you know that Azure has an Open Data Catalogue?</vt:lpstr>
      <vt:lpstr>Let’s get started</vt:lpstr>
      <vt:lpstr>You just hit the wall</vt:lpstr>
      <vt:lpstr>Use ready examples</vt:lpstr>
      <vt:lpstr>Spatial data are special data?</vt:lpstr>
      <vt:lpstr>My favorite deep learning framework</vt:lpstr>
      <vt:lpstr>Spatial Data vs Big Data</vt:lpstr>
      <vt:lpstr>Raster-Vision workflow</vt:lpstr>
      <vt:lpstr>Dockerize everything</vt:lpstr>
      <vt:lpstr>Write experiments</vt:lpstr>
      <vt:lpstr>Build &amp; run</vt:lpstr>
      <vt:lpstr>The Don’t’s</vt:lpstr>
      <vt:lpstr>If not local, then what?</vt:lpstr>
      <vt:lpstr>Move images to Azure with 3 simple moves</vt:lpstr>
      <vt:lpstr>Run it on Azure Batch</vt:lpstr>
      <vt:lpstr>Run it on Azure Batch… But how?</vt:lpstr>
      <vt:lpstr>$Pricing$ </vt:lpstr>
      <vt:lpstr>How can I monitor my Batch?</vt:lpstr>
      <vt:lpstr>Conclusions </vt:lpstr>
      <vt:lpstr>Thank U  &amp;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from Space using Azure</dc:title>
  <dc:creator>Christos Charmatzis</dc:creator>
  <cp:lastModifiedBy>Christos Charmatzis</cp:lastModifiedBy>
  <cp:revision>10</cp:revision>
  <dcterms:created xsi:type="dcterms:W3CDTF">2019-12-13T20:04:29Z</dcterms:created>
  <dcterms:modified xsi:type="dcterms:W3CDTF">2019-12-13T21:12:54Z</dcterms:modified>
</cp:coreProperties>
</file>